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69" r:id="rId4"/>
    <p:sldMasterId id="2147483758" r:id="rId5"/>
    <p:sldMasterId id="2147483700" r:id="rId6"/>
    <p:sldMasterId id="2147483784" r:id="rId7"/>
    <p:sldMasterId id="2147483756" r:id="rId8"/>
  </p:sldMasterIdLst>
  <p:notesMasterIdLst>
    <p:notesMasterId r:id="rId26"/>
  </p:notesMasterIdLst>
  <p:handoutMasterIdLst>
    <p:handoutMasterId r:id="rId27"/>
  </p:handoutMasterIdLst>
  <p:sldIdLst>
    <p:sldId id="256" r:id="rId9"/>
    <p:sldId id="317" r:id="rId10"/>
    <p:sldId id="318" r:id="rId11"/>
    <p:sldId id="319" r:id="rId12"/>
    <p:sldId id="311" r:id="rId13"/>
    <p:sldId id="320" r:id="rId14"/>
    <p:sldId id="298" r:id="rId15"/>
    <p:sldId id="321" r:id="rId16"/>
    <p:sldId id="322" r:id="rId17"/>
    <p:sldId id="323" r:id="rId18"/>
    <p:sldId id="314" r:id="rId19"/>
    <p:sldId id="324" r:id="rId20"/>
    <p:sldId id="306" r:id="rId21"/>
    <p:sldId id="297" r:id="rId22"/>
    <p:sldId id="308" r:id="rId23"/>
    <p:sldId id="295" r:id="rId24"/>
    <p:sldId id="301" r:id="rId25"/>
  </p:sldIdLst>
  <p:sldSz cx="10693400" cy="6013450"/>
  <p:notesSz cx="10693400" cy="60134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2F3"/>
    <a:srgbClr val="FEF4F5"/>
    <a:srgbClr val="FACED4"/>
    <a:srgbClr val="4A2075"/>
    <a:srgbClr val="E84E0F"/>
    <a:srgbClr val="917DB5"/>
    <a:srgbClr val="E9ECF7"/>
    <a:srgbClr val="F07D02"/>
    <a:srgbClr val="B0C7E2"/>
    <a:srgbClr val="214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06981A-15FA-4153-9598-B32079D3138F}" v="1" dt="2026-09-21T11:53:09.243"/>
  </p1510:revLst>
</p1510:revInfo>
</file>

<file path=ppt/tableStyles.xml><?xml version="1.0" encoding="utf-8"?>
<a:tblStyleLst xmlns:a="http://schemas.openxmlformats.org/drawingml/2006/main" def="{F5AB1C69-6EDB-4FF4-983F-18BD219EF322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6" autoAdjust="0"/>
    <p:restoredTop sz="96357" autoAdjust="0"/>
  </p:normalViewPr>
  <p:slideViewPr>
    <p:cSldViewPr>
      <p:cViewPr varScale="1">
        <p:scale>
          <a:sx n="108" d="100"/>
          <a:sy n="108" d="100"/>
        </p:scale>
        <p:origin x="154" y="91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131" d="100"/>
          <a:sy n="131" d="100"/>
        </p:scale>
        <p:origin x="46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r>
              <a:rPr lang="en-US" sz="1300"/>
              <a:t>Growth Over Time (sample data)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Users (example)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9A-4DE1-85D4-ABEB81368A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Revenue (example)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0.5</c:v>
                </c:pt>
                <c:pt idx="1">
                  <c:v>1.2</c:v>
                </c:pt>
                <c:pt idx="2">
                  <c:v>2.1</c:v>
                </c:pt>
                <c:pt idx="3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9A-4DE1-85D4-ABEB81368A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374304"/>
        <c:axId val="13373472"/>
      </c:barChart>
      <c:catAx>
        <c:axId val="1337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73472"/>
        <c:crosses val="autoZero"/>
        <c:auto val="1"/>
        <c:lblAlgn val="ctr"/>
        <c:lblOffset val="100"/>
        <c:noMultiLvlLbl val="0"/>
      </c:catAx>
      <c:valAx>
        <c:axId val="1337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7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r>
              <a:rPr lang="en-US" sz="1300"/>
              <a:t>Revenue, Costs &amp; P/L (sample data)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2.5</c:v>
                </c:pt>
                <c:pt idx="2">
                  <c:v>4.5</c:v>
                </c:pt>
                <c:pt idx="3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28-41A1-BDF1-92541B47A3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2.6</c:v>
                </c:pt>
                <c:pt idx="2">
                  <c:v>3.4</c:v>
                </c:pt>
                <c:pt idx="3">
                  <c:v>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28-41A1-BDF1-92541B47A3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Profit / Loss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-1</c:v>
                </c:pt>
                <c:pt idx="1">
                  <c:v>-0.1</c:v>
                </c:pt>
                <c:pt idx="2">
                  <c:v>1.1000000000000001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28-41A1-BDF1-92541B47A3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9317984"/>
        <c:axId val="99318400"/>
      </c:lineChart>
      <c:catAx>
        <c:axId val="9931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318400"/>
        <c:crosses val="autoZero"/>
        <c:auto val="1"/>
        <c:lblAlgn val="ctr"/>
        <c:lblOffset val="100"/>
        <c:noMultiLvlLbl val="0"/>
      </c:catAx>
      <c:valAx>
        <c:axId val="9931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31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1A15576B-B3EF-479D-A6E3-D04B252E3F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016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26B20F9-CCAF-48CD-B28D-88B542E413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057900" y="0"/>
            <a:ext cx="4632325" cy="3016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2F475B-66B7-40E0-BEDC-D430E527EB2C}" type="datetimeFigureOut">
              <a:rPr lang="el-GR" smtClean="0"/>
              <a:t>21/9/2026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D826108E-B88D-451D-B146-1F409731CA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5711825"/>
            <a:ext cx="4633913" cy="3016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7C5FB09B-547F-4FE0-A88C-CAC7DD977C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057900" y="5711825"/>
            <a:ext cx="4632325" cy="3016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EF1A4-66B6-44C7-8B9F-7B5C01D28F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4594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016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016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0C6C4-68FB-4BAB-9294-123E5D744C53}" type="datetimeFigureOut">
              <a:rPr lang="el-GR" smtClean="0"/>
              <a:t>21/9/2026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752475"/>
            <a:ext cx="3606800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1069975" y="2894013"/>
            <a:ext cx="8553450" cy="23685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5711825"/>
            <a:ext cx="4633913" cy="3016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6057900" y="5711825"/>
            <a:ext cx="4632325" cy="3016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B2071-E504-4F71-9FB8-53B8402B617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5999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Farklı bir grafik çeşidi de </a:t>
            </a:r>
            <a:r>
              <a:rPr lang="tr-TR" dirty="0" err="1"/>
              <a:t>ekleneb,lr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B2071-E504-4F71-9FB8-53B8402B6177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0327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Farklı grafik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B2071-E504-4F71-9FB8-53B8402B6177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0818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page L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82C23B72-9395-0D46-AE5D-17D5A55CBE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3700" y="2846884"/>
            <a:ext cx="5715000" cy="769441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2200" b="0" baseline="0">
                <a:solidFill>
                  <a:schemeClr val="accent2"/>
                </a:solidFill>
                <a:latin typeface="Aptos Black" panose="020B000402020202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l-GR" dirty="0"/>
          </a:p>
          <a:p>
            <a:pPr lvl="0"/>
            <a:r>
              <a:rPr lang="en-US" dirty="0"/>
              <a:t>Title</a:t>
            </a:r>
            <a:r>
              <a:rPr lang="el-GR" dirty="0"/>
              <a:t> </a:t>
            </a:r>
            <a:r>
              <a:rPr lang="en-US" dirty="0"/>
              <a:t>2nd Row</a:t>
            </a:r>
          </a:p>
        </p:txBody>
      </p:sp>
      <p:sp>
        <p:nvSpPr>
          <p:cNvPr id="2" name="Presenter">
            <a:extLst>
              <a:ext uri="{FF2B5EF4-FFF2-40B4-BE49-F238E27FC236}">
                <a16:creationId xmlns:a16="http://schemas.microsoft.com/office/drawing/2014/main" id="{ECEFDA8B-1980-09E6-EAD6-724C3AF74AA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700" y="4759325"/>
            <a:ext cx="3810000" cy="230832"/>
          </a:xfrm>
          <a:prstGeom prst="rect">
            <a:avLst/>
          </a:prstGeom>
        </p:spPr>
        <p:txBody>
          <a:bodyPr wrap="square" tIns="0" bIns="0" anchor="ctr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1500" b="1">
                <a:solidFill>
                  <a:schemeClr val="tx2"/>
                </a:solidFill>
                <a:latin typeface="Aptos ExtraBold" panose="020B000402020202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70EAD476-BA5D-4162-BC14-867F31D818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9673" y="5292725"/>
            <a:ext cx="1832827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en-US"/>
              <a:t>dd/mm/yyyy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443CF43F-6F60-41C6-AEBE-4B05CD4BB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673" y="4104803"/>
            <a:ext cx="3204427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 b="1">
                <a:solidFill>
                  <a:schemeClr val="tx2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en-US"/>
              <a:t>Event –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171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L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1F6D72FB-515B-4992-820C-4315541B32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31901" y="3159125"/>
            <a:ext cx="5029199" cy="400110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>
              <a:buNone/>
              <a:defRPr sz="2000" b="0" spc="300">
                <a:solidFill>
                  <a:schemeClr val="tx2"/>
                </a:solidFill>
                <a:latin typeface="Aptos" panose="020B000402020202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09DB7F1-E46F-4503-A428-156B761820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901" y="1939925"/>
            <a:ext cx="6934199" cy="830997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>
              <a:buNone/>
              <a:defRPr sz="4800" b="0" spc="300">
                <a:solidFill>
                  <a:schemeClr val="tx2"/>
                </a:solidFill>
                <a:latin typeface="Aptos" panose="020B000402020202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349958-C9E3-46DF-BB75-CBC38985BD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597" y="111125"/>
            <a:ext cx="2460446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10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14A66141-3B30-A760-11FE-5AE7BDB2C4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09343" y="1177925"/>
            <a:ext cx="4571999" cy="62829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600" b="0" spc="0">
                <a:solidFill>
                  <a:schemeClr val="accent2"/>
                </a:solidFill>
                <a:effectLst/>
                <a:latin typeface="Aptos" panose="020B000402020202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Outline</a:t>
            </a:r>
          </a:p>
        </p:txBody>
      </p:sp>
      <p:sp>
        <p:nvSpPr>
          <p:cNvPr id="2" name="Text Placeholder 48">
            <a:extLst>
              <a:ext uri="{FF2B5EF4-FFF2-40B4-BE49-F238E27FC236}">
                <a16:creationId xmlns:a16="http://schemas.microsoft.com/office/drawing/2014/main" id="{FD82B13B-BC49-99B1-26A9-3F181C9A7E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36697" y="2016125"/>
            <a:ext cx="6934203" cy="2819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200000"/>
              </a:lnSpc>
              <a:buClr>
                <a:schemeClr val="accent1"/>
              </a:buClr>
              <a:buSzPct val="150000"/>
              <a:buFontTx/>
              <a:buNone/>
              <a:defRPr sz="2000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23FD324B-FFFA-4314-8E20-502B2DB68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7" name="Date Placeholder 5">
            <a:extLst>
              <a:ext uri="{FF2B5EF4-FFF2-40B4-BE49-F238E27FC236}">
                <a16:creationId xmlns:a16="http://schemas.microsoft.com/office/drawing/2014/main" id="{70D290EB-5F6D-4EAD-A743-DD3DA01114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dd/mm/yyyy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151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14A66141-3B30-A760-11FE-5AE7BDB2C4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09343" y="1177925"/>
            <a:ext cx="4571999" cy="62829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600" b="0" spc="0">
                <a:solidFill>
                  <a:schemeClr val="accent2"/>
                </a:solidFill>
                <a:effectLst/>
                <a:latin typeface="Aptos" panose="020B000402020202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Outline</a:t>
            </a:r>
          </a:p>
        </p:txBody>
      </p:sp>
      <p:sp>
        <p:nvSpPr>
          <p:cNvPr id="2" name="Text Placeholder 48">
            <a:extLst>
              <a:ext uri="{FF2B5EF4-FFF2-40B4-BE49-F238E27FC236}">
                <a16:creationId xmlns:a16="http://schemas.microsoft.com/office/drawing/2014/main" id="{FD82B13B-BC49-99B1-26A9-3F181C9A7E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36697" y="2016125"/>
            <a:ext cx="6934203" cy="2819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200000"/>
              </a:lnSpc>
              <a:buClr>
                <a:schemeClr val="accent1"/>
              </a:buClr>
              <a:buSzPct val="150000"/>
              <a:buFontTx/>
              <a:buNone/>
              <a:defRPr sz="2000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974CE967-D406-4AC1-A091-274E8C359C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C989807-6421-43F5-99DA-2008CBD912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dd/mm/yyyy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190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5C0BB7CC-97E4-8EEE-B164-1ED1A24A45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08400" y="1177200"/>
            <a:ext cx="4571999" cy="62829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600" b="0" spc="0">
                <a:solidFill>
                  <a:schemeClr val="accent2"/>
                </a:solidFill>
                <a:effectLst/>
                <a:latin typeface="Aptos" panose="020B000402020202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Objectives</a:t>
            </a:r>
          </a:p>
        </p:txBody>
      </p:sp>
      <p:sp>
        <p:nvSpPr>
          <p:cNvPr id="8" name="Text Placeholder 48">
            <a:extLst>
              <a:ext uri="{FF2B5EF4-FFF2-40B4-BE49-F238E27FC236}">
                <a16:creationId xmlns:a16="http://schemas.microsoft.com/office/drawing/2014/main" id="{818FBBC1-6B93-F412-97D5-C793E61ECB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36700" y="1939925"/>
            <a:ext cx="6934203" cy="3200398"/>
          </a:xfrm>
          <a:prstGeom prst="rect">
            <a:avLst/>
          </a:prstGeom>
        </p:spPr>
        <p:txBody>
          <a:bodyPr/>
          <a:lstStyle>
            <a:lvl1pPr marL="252000" indent="-216000" algn="l" rtl="0">
              <a:lnSpc>
                <a:spcPct val="200000"/>
              </a:lnSpc>
              <a:buClr>
                <a:schemeClr val="accent1"/>
              </a:buClr>
              <a:buSzPct val="150000"/>
              <a:buFontTx/>
              <a:buBlip>
                <a:blip r:embed="rId2"/>
              </a:buBlip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  <a:p>
            <a:pPr lvl="0"/>
            <a:r>
              <a:rPr lang="en-US" dirty="0"/>
              <a:t>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9E52A526-815F-45A8-B99C-6421CCB3C8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5" name="Date Placeholder 5">
            <a:extLst>
              <a:ext uri="{FF2B5EF4-FFF2-40B4-BE49-F238E27FC236}">
                <a16:creationId xmlns:a16="http://schemas.microsoft.com/office/drawing/2014/main" id="{8C71940F-AB72-4AF0-9D6E-6879A7AD93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dd/mm/yyyy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634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8">
            <a:extLst>
              <a:ext uri="{FF2B5EF4-FFF2-40B4-BE49-F238E27FC236}">
                <a16:creationId xmlns:a16="http://schemas.microsoft.com/office/drawing/2014/main" id="{F9B345FA-025D-86FB-39DE-131013F3DA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36700" y="1939927"/>
            <a:ext cx="6934203" cy="320039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200000"/>
              </a:lnSpc>
              <a:buClr>
                <a:schemeClr val="accent1"/>
              </a:buClr>
              <a:buSzPct val="120000"/>
              <a:buFont typeface="Wingdings" panose="05000000000000000000" pitchFamily="2" charset="2"/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CD20983B-BBCC-D935-D721-7588694C7B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08400" y="1177200"/>
            <a:ext cx="4571999" cy="62829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600" b="0" spc="0">
                <a:solidFill>
                  <a:schemeClr val="accent2"/>
                </a:solidFill>
                <a:effectLst/>
                <a:latin typeface="Aptos" panose="020B000402020202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79E6A151-79AB-4F5B-BB5E-3780D116AD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7" name="Date Placeholder 5">
            <a:extLst>
              <a:ext uri="{FF2B5EF4-FFF2-40B4-BE49-F238E27FC236}">
                <a16:creationId xmlns:a16="http://schemas.microsoft.com/office/drawing/2014/main" id="{285FB3F6-EAA0-479D-BBB2-FA06334D07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dd/mm/yyyy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280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pic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Single Corner Snipped 4">
            <a:extLst>
              <a:ext uri="{FF2B5EF4-FFF2-40B4-BE49-F238E27FC236}">
                <a16:creationId xmlns:a16="http://schemas.microsoft.com/office/drawing/2014/main" id="{27289BE2-4E7A-4540-9741-1141E1D6DB7C}"/>
              </a:ext>
            </a:extLst>
          </p:cNvPr>
          <p:cNvSpPr/>
          <p:nvPr userDrawn="1"/>
        </p:nvSpPr>
        <p:spPr>
          <a:xfrm>
            <a:off x="622300" y="1330325"/>
            <a:ext cx="4038600" cy="3810000"/>
          </a:xfrm>
          <a:prstGeom prst="snip1Rect">
            <a:avLst>
              <a:gd name="adj" fmla="val 928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0FD0B692-0F88-461B-A7CF-3034C922F0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5705" y="1670585"/>
            <a:ext cx="41147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2"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Topic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29510304-3C83-4C43-9B66-6A968188E893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5499100" y="1670585"/>
            <a:ext cx="4419600" cy="36221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E814FF-63C7-DF2A-05D8-7540CBC7FB3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55705" y="889890"/>
            <a:ext cx="4571999" cy="62829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000" b="0" spc="0">
                <a:solidFill>
                  <a:schemeClr val="accent2"/>
                </a:solidFill>
                <a:effectLst/>
                <a:latin typeface="Aptos" panose="020B000402020202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" name="Text Placeholder 48">
            <a:extLst>
              <a:ext uri="{FF2B5EF4-FFF2-40B4-BE49-F238E27FC236}">
                <a16:creationId xmlns:a16="http://schemas.microsoft.com/office/drawing/2014/main" id="{CBD3B773-8330-C1E2-B551-DCABD896EFF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5705" y="2337234"/>
            <a:ext cx="4114793" cy="2955491"/>
          </a:xfrm>
          <a:prstGeom prst="rect">
            <a:avLst/>
          </a:prstGeom>
        </p:spPr>
        <p:txBody>
          <a:bodyPr/>
          <a:lstStyle>
            <a:lvl1pPr marL="252000" indent="-216000" algn="l" rtl="0">
              <a:lnSpc>
                <a:spcPct val="200000"/>
              </a:lnSpc>
              <a:buClr>
                <a:schemeClr val="accent1"/>
              </a:buClr>
              <a:buSzPct val="150000"/>
              <a:buFontTx/>
              <a:buBlip>
                <a:blip r:embed="rId2"/>
              </a:buBlip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  <a:p>
            <a:pPr lvl="0"/>
            <a:r>
              <a:rPr lang="en-US" dirty="0"/>
              <a:t>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21F1D265-FE00-4B00-BDBD-FCD6C6D8A4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8" name="Date Placeholder 5">
            <a:extLst>
              <a:ext uri="{FF2B5EF4-FFF2-40B4-BE49-F238E27FC236}">
                <a16:creationId xmlns:a16="http://schemas.microsoft.com/office/drawing/2014/main" id="{B7BF4CDB-6BE5-4718-9C52-6E58B63563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dd/mm/yyyy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977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0FD0B692-0F88-461B-A7CF-3034C922F0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5700" y="1670585"/>
            <a:ext cx="41147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36002">
              <a:defRPr sz="2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Topic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E814FF-63C7-DF2A-05D8-7540CBC7FB3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55600" y="889200"/>
            <a:ext cx="4571999" cy="62829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000" b="0" spc="0">
                <a:solidFill>
                  <a:schemeClr val="accent2"/>
                </a:solidFill>
                <a:effectLst/>
                <a:latin typeface="+mn-lt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Chart Placeholder 12">
            <a:extLst>
              <a:ext uri="{FF2B5EF4-FFF2-40B4-BE49-F238E27FC236}">
                <a16:creationId xmlns:a16="http://schemas.microsoft.com/office/drawing/2014/main" id="{B9A2396F-D058-4B64-F27C-498BA3CE1B2A}"/>
              </a:ext>
            </a:extLst>
          </p:cNvPr>
          <p:cNvSpPr>
            <a:spLocks noGrp="1"/>
          </p:cNvSpPr>
          <p:nvPr>
            <p:ph type="chart" sz="quarter" idx="29"/>
          </p:nvPr>
        </p:nvSpPr>
        <p:spPr>
          <a:xfrm>
            <a:off x="5651495" y="1701391"/>
            <a:ext cx="4571999" cy="359133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48">
            <a:extLst>
              <a:ext uri="{FF2B5EF4-FFF2-40B4-BE49-F238E27FC236}">
                <a16:creationId xmlns:a16="http://schemas.microsoft.com/office/drawing/2014/main" id="{8791B341-B828-4E6D-925A-AEADB2EB954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55705" y="2337234"/>
            <a:ext cx="4114793" cy="2955491"/>
          </a:xfrm>
          <a:prstGeom prst="rect">
            <a:avLst/>
          </a:prstGeom>
        </p:spPr>
        <p:txBody>
          <a:bodyPr/>
          <a:lstStyle>
            <a:lvl1pPr marL="252000" indent="-216000" algn="l" rtl="0">
              <a:lnSpc>
                <a:spcPct val="200000"/>
              </a:lnSpc>
              <a:buClr>
                <a:schemeClr val="accent1"/>
              </a:buClr>
              <a:buSzPct val="150000"/>
              <a:buFontTx/>
              <a:buBlip>
                <a:blip r:embed="rId2"/>
              </a:buBlip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  <a:p>
            <a:pPr lvl="0"/>
            <a:r>
              <a:rPr lang="en-US" dirty="0"/>
              <a:t>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08691482-A58D-4610-8FCD-E24EA72DC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7" name="Date Placeholder 5">
            <a:extLst>
              <a:ext uri="{FF2B5EF4-FFF2-40B4-BE49-F238E27FC236}">
                <a16:creationId xmlns:a16="http://schemas.microsoft.com/office/drawing/2014/main" id="{CC28D926-7AD2-42DA-A2C8-181D142BE9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dd/mm/yyyy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67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ble Placeholder 3">
            <a:extLst>
              <a:ext uri="{FF2B5EF4-FFF2-40B4-BE49-F238E27FC236}">
                <a16:creationId xmlns:a16="http://schemas.microsoft.com/office/drawing/2014/main" id="{3E72A38B-F42A-CE4C-23C8-19126E67DAA1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1155700" y="1711325"/>
            <a:ext cx="8762995" cy="36221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6C443DB1-8DD9-0887-F0BE-8A0FB6CD0D8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55600" y="889200"/>
            <a:ext cx="4571999" cy="62829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000" b="0" spc="0">
                <a:solidFill>
                  <a:schemeClr val="accent2"/>
                </a:solidFill>
                <a:effectLst/>
                <a:latin typeface="Aptos" panose="020B000402020202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47B29A6-11F5-4464-B97E-2D238D823A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5" name="Date Placeholder 5">
            <a:extLst>
              <a:ext uri="{FF2B5EF4-FFF2-40B4-BE49-F238E27FC236}">
                <a16:creationId xmlns:a16="http://schemas.microsoft.com/office/drawing/2014/main" id="{ECFA69EF-4BBC-472A-A081-7661B0B211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dd/mm/yyyy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476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24ED0817-2A2C-4DDA-833B-4D77B116A232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1155700" y="1711325"/>
            <a:ext cx="7588250" cy="3657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AA27A01C-4D27-4F0D-D8CB-67118212BE6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55600" y="889200"/>
            <a:ext cx="4571999" cy="62829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000" b="0" spc="0">
                <a:solidFill>
                  <a:schemeClr val="accent2"/>
                </a:solidFill>
                <a:effectLst/>
                <a:latin typeface="Aptos" panose="020B000402020202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C8A6840-FEDE-4DD8-AD59-AF27D2059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5" name="Date Placeholder 5">
            <a:extLst>
              <a:ext uri="{FF2B5EF4-FFF2-40B4-BE49-F238E27FC236}">
                <a16:creationId xmlns:a16="http://schemas.microsoft.com/office/drawing/2014/main" id="{96DDAA7A-9EE2-4F14-B217-C70D717209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dd/mm/yyyy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098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24ED0817-2A2C-4DDA-833B-4D77B116A232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1155700" y="1711325"/>
            <a:ext cx="7588250" cy="3657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AA27A01C-4D27-4F0D-D8CB-67118212BE6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55600" y="889200"/>
            <a:ext cx="4571999" cy="62829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000" b="0" spc="0">
                <a:solidFill>
                  <a:schemeClr val="accent2"/>
                </a:solidFill>
                <a:effectLst/>
                <a:latin typeface="Aptos" panose="020B000402020202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7DE2A60B-03DF-4CE7-891A-96F3A204A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5" name="Date Placeholder 5">
            <a:extLst>
              <a:ext uri="{FF2B5EF4-FFF2-40B4-BE49-F238E27FC236}">
                <a16:creationId xmlns:a16="http://schemas.microsoft.com/office/drawing/2014/main" id="{0A065396-D0D5-48B1-997E-1FB86DC759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dd/mm/yyyy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481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E9591A-1049-460A-AB42-33ED4D14C99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155700" y="1711325"/>
            <a:ext cx="7010400" cy="3657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457230" indent="0">
              <a:buNone/>
              <a:defRPr>
                <a:solidFill>
                  <a:schemeClr val="accent1"/>
                </a:solidFill>
              </a:defRPr>
            </a:lvl2pPr>
            <a:lvl3pPr marL="914462" indent="0">
              <a:buNone/>
              <a:defRPr>
                <a:solidFill>
                  <a:schemeClr val="tx2"/>
                </a:solidFill>
              </a:defRPr>
            </a:lvl3pPr>
            <a:lvl4pPr marL="1371692" indent="0">
              <a:buNone/>
              <a:defRPr>
                <a:solidFill>
                  <a:schemeClr val="accent1"/>
                </a:solidFill>
              </a:defRPr>
            </a:lvl4pPr>
            <a:lvl5pPr marL="182892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Text</a:t>
            </a:r>
          </a:p>
          <a:p>
            <a:pPr lvl="2"/>
            <a:r>
              <a:rPr lang="en-US" dirty="0"/>
              <a:t>Text</a:t>
            </a:r>
          </a:p>
          <a:p>
            <a:pPr lvl="3"/>
            <a:r>
              <a:rPr lang="en-US" dirty="0"/>
              <a:t>Text</a:t>
            </a:r>
          </a:p>
          <a:p>
            <a:pPr lvl="4"/>
            <a:r>
              <a:rPr lang="en-US" dirty="0"/>
              <a:t>Text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622EC5AF-9878-9287-620F-0E2A476611C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55600" y="889200"/>
            <a:ext cx="4571999" cy="62829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000" b="0" spc="0">
                <a:solidFill>
                  <a:schemeClr val="accent2"/>
                </a:solidFill>
                <a:effectLst/>
                <a:latin typeface="Aptos" panose="020B000402020202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FB45F23-A14C-45E3-9D61-E9FD8F51E8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7" name="Date Placeholder 5">
            <a:extLst>
              <a:ext uri="{FF2B5EF4-FFF2-40B4-BE49-F238E27FC236}">
                <a16:creationId xmlns:a16="http://schemas.microsoft.com/office/drawing/2014/main" id="{9F948904-8952-40C9-9515-7EB4194426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dd/mm/yyyy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735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&amp; Answers_L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AD0ADA35-2E27-44A1-8B6D-C7666D2EA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27400" y="4008993"/>
            <a:ext cx="4038600" cy="369332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2A25126-05D8-4C27-A2E2-9352CCF9AA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27400" y="3383260"/>
            <a:ext cx="4038600" cy="461665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Contact Details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78EEFC9-1697-40E1-9536-9957269DD2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27400" y="4603948"/>
            <a:ext cx="4038600" cy="307777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info@excel4pro.eu</a:t>
            </a:r>
          </a:p>
        </p:txBody>
      </p:sp>
      <p:sp>
        <p:nvSpPr>
          <p:cNvPr id="7" name="Title Placeholder 2">
            <a:extLst>
              <a:ext uri="{FF2B5EF4-FFF2-40B4-BE49-F238E27FC236}">
                <a16:creationId xmlns:a16="http://schemas.microsoft.com/office/drawing/2014/main" id="{144323E6-3F61-4CC3-86E2-853EBA0E3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4500" y="1507550"/>
            <a:ext cx="4724400" cy="58477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defRPr sz="3200">
                <a:solidFill>
                  <a:schemeClr val="accent2"/>
                </a:solidFill>
                <a:effectLst/>
                <a:latin typeface="Aptos Light" panose="020B0004020202020204" pitchFamily="34" charset="0"/>
              </a:defRPr>
            </a:lvl1pPr>
          </a:lstStyle>
          <a:p>
            <a:r>
              <a:rPr lang="en-US" dirty="0"/>
              <a:t>Questions &amp; Answers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E813F0DC-2E8B-4561-8EBD-10DA417A30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49"/>
            <a:ext cx="240665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Event – Location</a:t>
            </a:r>
          </a:p>
        </p:txBody>
      </p:sp>
      <p:sp>
        <p:nvSpPr>
          <p:cNvPr id="9" name="Date Placeholder 5">
            <a:extLst>
              <a:ext uri="{FF2B5EF4-FFF2-40B4-BE49-F238E27FC236}">
                <a16:creationId xmlns:a16="http://schemas.microsoft.com/office/drawing/2014/main" id="{207A59DD-6096-449D-9DD0-59991AD7AC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dd/mm/yyyy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096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_L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F58866DF-20C6-41B0-A0F2-925F3C9D693B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3738" y="2818142"/>
            <a:ext cx="359410" cy="359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E4AC8E0-2D59-440C-B97C-F9948C8E6FF2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10677" y="2818142"/>
            <a:ext cx="359410" cy="359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67280B27-B910-4A09-833D-41BA2764B3BD}"/>
              </a:ext>
            </a:extLst>
          </p:cNvPr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7616" y="2818142"/>
            <a:ext cx="359410" cy="35941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Text Box 2">
            <a:extLst>
              <a:ext uri="{FF2B5EF4-FFF2-40B4-BE49-F238E27FC236}">
                <a16:creationId xmlns:a16="http://schemas.microsoft.com/office/drawing/2014/main" id="{F28FBC14-DE8B-4041-ADF4-2FC7C6E12DA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55900" y="2888298"/>
            <a:ext cx="1752600" cy="32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r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</a:pPr>
            <a:r>
              <a:rPr lang="en-GB" sz="1100" b="1" u="none" dirty="0">
                <a:solidFill>
                  <a:schemeClr val="tx2"/>
                </a:solidFill>
                <a:effectLst/>
                <a:latin typeface="Aptos Light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www.excel4pro.eu</a:t>
            </a:r>
            <a:endParaRPr lang="en-US" sz="1100" u="none" dirty="0">
              <a:solidFill>
                <a:schemeClr val="tx2"/>
              </a:solidFill>
              <a:effectLst/>
              <a:latin typeface="Aptos" panose="020B00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 Box 2">
            <a:extLst>
              <a:ext uri="{FF2B5EF4-FFF2-40B4-BE49-F238E27FC236}">
                <a16:creationId xmlns:a16="http://schemas.microsoft.com/office/drawing/2014/main" id="{0414051C-ABE4-4034-8375-FCED5B40E39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044555" y="2867025"/>
            <a:ext cx="14592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07000"/>
              </a:lnSpc>
              <a:spcBef>
                <a:spcPts val="400"/>
              </a:spcBef>
              <a:spcAft>
                <a:spcPts val="400"/>
              </a:spcAft>
            </a:pPr>
            <a:r>
              <a:rPr lang="en-GB" sz="1100" b="1" u="none" dirty="0">
                <a:solidFill>
                  <a:schemeClr val="tx2"/>
                </a:solidFill>
                <a:effectLst/>
                <a:latin typeface="Aptos Light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info@excel4pro.eu</a:t>
            </a:r>
            <a:endParaRPr lang="en-US" sz="1100" u="none" dirty="0">
              <a:solidFill>
                <a:schemeClr val="tx2"/>
              </a:solidFill>
              <a:effectLst/>
              <a:latin typeface="Aptos" panose="020B00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58674052-DE0B-4404-BBA7-871FFD43552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82" y="3997325"/>
            <a:ext cx="568618" cy="635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5ABD194C-0CEF-42FE-8F8E-52DB16D4BFE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494" y="4127009"/>
            <a:ext cx="1067406" cy="375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7F42E3F0-54FD-444E-A6D2-9ACF69AE7C5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495" y="4070480"/>
            <a:ext cx="515414" cy="488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7E6D5385-16C6-407E-9BB8-88CE76046E3B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268" y="4055517"/>
            <a:ext cx="811362" cy="518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A80BCC09-1F36-4FF5-B69A-CF488FDFD3A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989" y="4070480"/>
            <a:ext cx="488812" cy="488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825570A0-4A35-4BC7-BDC4-73C8404D0DC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3604" y="4141973"/>
            <a:ext cx="1150537" cy="34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7A6AE9EF-947F-445E-BAED-90C1DAFC3946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61100" y="4205153"/>
            <a:ext cx="781265" cy="2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BA0454F0-1389-413B-9073-ADAF383D7157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2231" y="4181876"/>
            <a:ext cx="917770" cy="266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6A9AA09E-2095-4637-847D-54F8E64D0B8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54" y="4759325"/>
            <a:ext cx="538275" cy="5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EE632B70-5C21-4FB3-BA43-4B629868D20A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9075" y="4866537"/>
            <a:ext cx="733425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8DE3752D-4872-470E-968F-712415D6F6E6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553" y="4828199"/>
            <a:ext cx="1009547" cy="40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080D1CAD-0A19-4E63-9CAF-FB90654B051F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363" y="4801015"/>
            <a:ext cx="510758" cy="454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BC7C02E2-E25F-4E1F-BEB8-1242C541615D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393" y="4913741"/>
            <a:ext cx="844614" cy="229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B5BC4576-E30E-4CCF-8B97-A621D3D2C5F1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278" y="4913741"/>
            <a:ext cx="774783" cy="229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17C02224-72B3-4980-B331-66A4DBDA2F74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25332" y="4882151"/>
            <a:ext cx="897818" cy="292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8309C83C-4B83-42EF-BADE-D2DBFE8EAAD8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422" y="4868331"/>
            <a:ext cx="893952" cy="320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F0ECD321-C1E7-48E6-B933-F9EF50F1E255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5300" y="4799020"/>
            <a:ext cx="661725" cy="45888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1FD7BDB-D3CD-4276-A865-64664F4B080B}"/>
              </a:ext>
            </a:extLst>
          </p:cNvPr>
          <p:cNvSpPr/>
          <p:nvPr userDrawn="1"/>
        </p:nvSpPr>
        <p:spPr>
          <a:xfrm>
            <a:off x="622300" y="3720628"/>
            <a:ext cx="4320000" cy="1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/>
                </a:solidFill>
              </a:ln>
              <a:solidFill>
                <a:schemeClr val="accent6"/>
              </a:solidFill>
            </a:endParaRP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E5333E-DB4B-417B-862E-3D3C2B752CA1}"/>
              </a:ext>
            </a:extLst>
          </p:cNvPr>
          <p:cNvSpPr txBox="1">
            <a:spLocks/>
          </p:cNvSpPr>
          <p:nvPr userDrawn="1"/>
        </p:nvSpPr>
        <p:spPr>
          <a:xfrm>
            <a:off x="4413250" y="3537148"/>
            <a:ext cx="1866900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69" indent="-285769" algn="ctr">
              <a:buFont typeface="Arial" panose="020B0604020202020204" pitchFamily="34" charset="0"/>
              <a:buChar char="•"/>
              <a:defRPr sz="18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99" indent="-285769">
              <a:buFont typeface="Arial" panose="020B0604020202020204" pitchFamily="34" charset="0"/>
              <a:buChar char="•"/>
              <a:defRPr>
                <a:solidFill>
                  <a:srgbClr val="4A923E"/>
                </a:solidFill>
                <a:latin typeface="+mn-lt"/>
                <a:ea typeface="+mn-ea"/>
                <a:cs typeface="+mn-cs"/>
              </a:defRPr>
            </a:lvl2pPr>
            <a:lvl3pPr marL="1200229" indent="-285769">
              <a:buFont typeface="Arial" panose="020B0604020202020204" pitchFamily="34" charset="0"/>
              <a:buChar char="•"/>
              <a:defRPr>
                <a:solidFill>
                  <a:srgbClr val="4A923E"/>
                </a:solidFill>
                <a:latin typeface="+mn-lt"/>
                <a:ea typeface="+mn-ea"/>
                <a:cs typeface="+mn-cs"/>
              </a:defRPr>
            </a:lvl3pPr>
            <a:lvl4pPr marL="1657461" indent="-285769">
              <a:buFont typeface="Arial" panose="020B0604020202020204" pitchFamily="34" charset="0"/>
              <a:buChar char="•"/>
              <a:defRPr>
                <a:solidFill>
                  <a:srgbClr val="4A923E"/>
                </a:solidFill>
                <a:latin typeface="+mn-lt"/>
                <a:ea typeface="+mn-ea"/>
                <a:cs typeface="+mn-cs"/>
              </a:defRPr>
            </a:lvl4pPr>
            <a:lvl5pPr marL="2114691" indent="-285769">
              <a:buFont typeface="Arial" panose="020B0604020202020204" pitchFamily="34" charset="0"/>
              <a:buChar char="•"/>
              <a:defRPr>
                <a:solidFill>
                  <a:srgbClr val="4A923E"/>
                </a:solidFill>
                <a:latin typeface="+mn-lt"/>
                <a:ea typeface="+mn-ea"/>
                <a:cs typeface="+mn-cs"/>
              </a:defRPr>
            </a:lvl5pPr>
            <a:lvl6pPr marL="2286152">
              <a:defRPr>
                <a:latin typeface="+mn-lt"/>
                <a:ea typeface="+mn-ea"/>
                <a:cs typeface="+mn-cs"/>
              </a:defRPr>
            </a:lvl6pPr>
            <a:lvl7pPr marL="2743383">
              <a:defRPr>
                <a:latin typeface="+mn-lt"/>
                <a:ea typeface="+mn-ea"/>
                <a:cs typeface="+mn-cs"/>
              </a:defRPr>
            </a:lvl7pPr>
            <a:lvl8pPr marL="3200613">
              <a:defRPr>
                <a:latin typeface="+mn-lt"/>
                <a:ea typeface="+mn-ea"/>
                <a:cs typeface="+mn-cs"/>
              </a:defRPr>
            </a:lvl8pPr>
            <a:lvl9pPr marL="3657843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40" dirty="0">
                <a:solidFill>
                  <a:schemeClr val="tx2"/>
                </a:solidFill>
              </a:rPr>
              <a:t>Partners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D62A625-249C-46F0-882B-249BAD3AB97E}"/>
              </a:ext>
            </a:extLst>
          </p:cNvPr>
          <p:cNvSpPr/>
          <p:nvPr userDrawn="1"/>
        </p:nvSpPr>
        <p:spPr>
          <a:xfrm>
            <a:off x="5773300" y="3720628"/>
            <a:ext cx="4320000" cy="1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/>
                </a:solidFill>
              </a:ln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172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93BA23E-DDD2-4098-B502-CACC6C196058}"/>
              </a:ext>
            </a:extLst>
          </p:cNvPr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4668" y="5445125"/>
            <a:ext cx="1561232" cy="3478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D0C391-1D8F-453B-B04F-F3D470D032C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9700" y="263525"/>
            <a:ext cx="4059735" cy="2514600"/>
          </a:xfrm>
          <a:prstGeom prst="rect">
            <a:avLst/>
          </a:prstGeom>
        </p:spPr>
      </p:pic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EF314E3E-5BF1-4BD3-A1EC-5840179133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9673" y="5292725"/>
            <a:ext cx="1832827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en-US"/>
              <a:t>dd/mm/yyyy</a:t>
            </a:r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BE47AC9B-C5C7-4629-A72C-332C073B3D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673" y="4104803"/>
            <a:ext cx="3204427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 b="1">
                <a:solidFill>
                  <a:schemeClr val="tx2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en-US"/>
              <a:t>Event –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350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</p:sldLayoutIdLst>
  <p:hf sldNum="0" hdr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285769" indent="-285769">
        <a:buFont typeface="Arial" panose="020B0604020202020204" pitchFamily="34" charset="0"/>
        <a:buChar char="•"/>
        <a:defRPr>
          <a:solidFill>
            <a:srgbClr val="4A923E"/>
          </a:solidFill>
          <a:latin typeface="+mn-lt"/>
          <a:ea typeface="+mn-ea"/>
          <a:cs typeface="+mn-cs"/>
        </a:defRPr>
      </a:lvl1pPr>
      <a:lvl2pPr marL="742999" indent="-285769">
        <a:buFont typeface="Arial" panose="020B0604020202020204" pitchFamily="34" charset="0"/>
        <a:buChar char="•"/>
        <a:defRPr>
          <a:solidFill>
            <a:srgbClr val="4A923E"/>
          </a:solidFill>
          <a:latin typeface="+mn-lt"/>
          <a:ea typeface="+mn-ea"/>
          <a:cs typeface="+mn-cs"/>
        </a:defRPr>
      </a:lvl2pPr>
      <a:lvl3pPr marL="1200229" indent="-285769">
        <a:buFont typeface="Arial" panose="020B0604020202020204" pitchFamily="34" charset="0"/>
        <a:buChar char="•"/>
        <a:defRPr>
          <a:solidFill>
            <a:srgbClr val="4A923E"/>
          </a:solidFill>
          <a:latin typeface="+mn-lt"/>
          <a:ea typeface="+mn-ea"/>
          <a:cs typeface="+mn-cs"/>
        </a:defRPr>
      </a:lvl3pPr>
      <a:lvl4pPr marL="1657461" indent="-285769">
        <a:buFont typeface="Arial" panose="020B0604020202020204" pitchFamily="34" charset="0"/>
        <a:buChar char="•"/>
        <a:defRPr>
          <a:solidFill>
            <a:srgbClr val="4A923E"/>
          </a:solidFill>
          <a:latin typeface="+mn-lt"/>
          <a:ea typeface="+mn-ea"/>
          <a:cs typeface="+mn-cs"/>
        </a:defRPr>
      </a:lvl4pPr>
      <a:lvl5pPr marL="2114691" indent="-285769">
        <a:buFont typeface="Arial" panose="020B0604020202020204" pitchFamily="34" charset="0"/>
        <a:buChar char="•"/>
        <a:defRPr>
          <a:solidFill>
            <a:srgbClr val="4A923E"/>
          </a:solidFill>
          <a:latin typeface="+mn-lt"/>
          <a:ea typeface="+mn-ea"/>
          <a:cs typeface="+mn-cs"/>
        </a:defRPr>
      </a:lvl5pPr>
      <a:lvl6pPr marL="2286152">
        <a:defRPr>
          <a:latin typeface="+mn-lt"/>
          <a:ea typeface="+mn-ea"/>
          <a:cs typeface="+mn-cs"/>
        </a:defRPr>
      </a:lvl6pPr>
      <a:lvl7pPr marL="2743383">
        <a:defRPr>
          <a:latin typeface="+mn-lt"/>
          <a:ea typeface="+mn-ea"/>
          <a:cs typeface="+mn-cs"/>
        </a:defRPr>
      </a:lvl7pPr>
      <a:lvl8pPr marL="3200613">
        <a:defRPr>
          <a:latin typeface="+mn-lt"/>
          <a:ea typeface="+mn-ea"/>
          <a:cs typeface="+mn-cs"/>
        </a:defRPr>
      </a:lvl8pPr>
      <a:lvl9pPr marL="365784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30">
        <a:defRPr>
          <a:latin typeface="+mn-lt"/>
          <a:ea typeface="+mn-ea"/>
          <a:cs typeface="+mn-cs"/>
        </a:defRPr>
      </a:lvl2pPr>
      <a:lvl3pPr marL="914462">
        <a:defRPr>
          <a:latin typeface="+mn-lt"/>
          <a:ea typeface="+mn-ea"/>
          <a:cs typeface="+mn-cs"/>
        </a:defRPr>
      </a:lvl3pPr>
      <a:lvl4pPr marL="1371692">
        <a:defRPr>
          <a:latin typeface="+mn-lt"/>
          <a:ea typeface="+mn-ea"/>
          <a:cs typeface="+mn-cs"/>
        </a:defRPr>
      </a:lvl4pPr>
      <a:lvl5pPr marL="1828920">
        <a:defRPr>
          <a:latin typeface="+mn-lt"/>
          <a:ea typeface="+mn-ea"/>
          <a:cs typeface="+mn-cs"/>
        </a:defRPr>
      </a:lvl5pPr>
      <a:lvl6pPr marL="2286152">
        <a:defRPr>
          <a:latin typeface="+mn-lt"/>
          <a:ea typeface="+mn-ea"/>
          <a:cs typeface="+mn-cs"/>
        </a:defRPr>
      </a:lvl6pPr>
      <a:lvl7pPr marL="2743383">
        <a:defRPr>
          <a:latin typeface="+mn-lt"/>
          <a:ea typeface="+mn-ea"/>
          <a:cs typeface="+mn-cs"/>
        </a:defRPr>
      </a:lvl7pPr>
      <a:lvl8pPr marL="3200613">
        <a:defRPr>
          <a:latin typeface="+mn-lt"/>
          <a:ea typeface="+mn-ea"/>
          <a:cs typeface="+mn-cs"/>
        </a:defRPr>
      </a:lvl8pPr>
      <a:lvl9pPr marL="3657843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1172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</p:sldLayoutIdLst>
  <p:hf sldNum="0" hdr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285769" indent="-285769">
        <a:buFont typeface="Arial" panose="020B0604020202020204" pitchFamily="34" charset="0"/>
        <a:buChar char="•"/>
        <a:defRPr>
          <a:solidFill>
            <a:srgbClr val="4A923E"/>
          </a:solidFill>
          <a:latin typeface="+mn-lt"/>
          <a:ea typeface="+mn-ea"/>
          <a:cs typeface="+mn-cs"/>
        </a:defRPr>
      </a:lvl1pPr>
      <a:lvl2pPr marL="742999" indent="-285769">
        <a:buFont typeface="Arial" panose="020B0604020202020204" pitchFamily="34" charset="0"/>
        <a:buChar char="•"/>
        <a:defRPr>
          <a:solidFill>
            <a:srgbClr val="4A923E"/>
          </a:solidFill>
          <a:latin typeface="+mn-lt"/>
          <a:ea typeface="+mn-ea"/>
          <a:cs typeface="+mn-cs"/>
        </a:defRPr>
      </a:lvl2pPr>
      <a:lvl3pPr marL="1200229" indent="-285769">
        <a:buFont typeface="Arial" panose="020B0604020202020204" pitchFamily="34" charset="0"/>
        <a:buChar char="•"/>
        <a:defRPr>
          <a:solidFill>
            <a:srgbClr val="4A923E"/>
          </a:solidFill>
          <a:latin typeface="+mn-lt"/>
          <a:ea typeface="+mn-ea"/>
          <a:cs typeface="+mn-cs"/>
        </a:defRPr>
      </a:lvl3pPr>
      <a:lvl4pPr marL="1657461" indent="-285769">
        <a:buFont typeface="Arial" panose="020B0604020202020204" pitchFamily="34" charset="0"/>
        <a:buChar char="•"/>
        <a:defRPr>
          <a:solidFill>
            <a:srgbClr val="4A923E"/>
          </a:solidFill>
          <a:latin typeface="+mn-lt"/>
          <a:ea typeface="+mn-ea"/>
          <a:cs typeface="+mn-cs"/>
        </a:defRPr>
      </a:lvl4pPr>
      <a:lvl5pPr marL="2114691" indent="-285769">
        <a:buFont typeface="Arial" panose="020B0604020202020204" pitchFamily="34" charset="0"/>
        <a:buChar char="•"/>
        <a:defRPr>
          <a:solidFill>
            <a:srgbClr val="4A923E"/>
          </a:solidFill>
          <a:latin typeface="+mn-lt"/>
          <a:ea typeface="+mn-ea"/>
          <a:cs typeface="+mn-cs"/>
        </a:defRPr>
      </a:lvl5pPr>
      <a:lvl6pPr marL="2286152">
        <a:defRPr>
          <a:latin typeface="+mn-lt"/>
          <a:ea typeface="+mn-ea"/>
          <a:cs typeface="+mn-cs"/>
        </a:defRPr>
      </a:lvl6pPr>
      <a:lvl7pPr marL="2743383">
        <a:defRPr>
          <a:latin typeface="+mn-lt"/>
          <a:ea typeface="+mn-ea"/>
          <a:cs typeface="+mn-cs"/>
        </a:defRPr>
      </a:lvl7pPr>
      <a:lvl8pPr marL="3200613">
        <a:defRPr>
          <a:latin typeface="+mn-lt"/>
          <a:ea typeface="+mn-ea"/>
          <a:cs typeface="+mn-cs"/>
        </a:defRPr>
      </a:lvl8pPr>
      <a:lvl9pPr marL="365784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30">
        <a:defRPr>
          <a:latin typeface="+mn-lt"/>
          <a:ea typeface="+mn-ea"/>
          <a:cs typeface="+mn-cs"/>
        </a:defRPr>
      </a:lvl2pPr>
      <a:lvl3pPr marL="914462">
        <a:defRPr>
          <a:latin typeface="+mn-lt"/>
          <a:ea typeface="+mn-ea"/>
          <a:cs typeface="+mn-cs"/>
        </a:defRPr>
      </a:lvl3pPr>
      <a:lvl4pPr marL="1371692">
        <a:defRPr>
          <a:latin typeface="+mn-lt"/>
          <a:ea typeface="+mn-ea"/>
          <a:cs typeface="+mn-cs"/>
        </a:defRPr>
      </a:lvl4pPr>
      <a:lvl5pPr marL="1828920">
        <a:defRPr>
          <a:latin typeface="+mn-lt"/>
          <a:ea typeface="+mn-ea"/>
          <a:cs typeface="+mn-cs"/>
        </a:defRPr>
      </a:lvl5pPr>
      <a:lvl6pPr marL="2286152">
        <a:defRPr>
          <a:latin typeface="+mn-lt"/>
          <a:ea typeface="+mn-ea"/>
          <a:cs typeface="+mn-cs"/>
        </a:defRPr>
      </a:lvl6pPr>
      <a:lvl7pPr marL="2743383">
        <a:defRPr>
          <a:latin typeface="+mn-lt"/>
          <a:ea typeface="+mn-ea"/>
          <a:cs typeface="+mn-cs"/>
        </a:defRPr>
      </a:lvl7pPr>
      <a:lvl8pPr marL="3200613">
        <a:defRPr>
          <a:latin typeface="+mn-lt"/>
          <a:ea typeface="+mn-ea"/>
          <a:cs typeface="+mn-cs"/>
        </a:defRPr>
      </a:lvl8pPr>
      <a:lvl9pPr marL="3657843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53844F-BB70-41E1-B7E5-03CCD370E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 dirty="0"/>
              <a:t>Event – Location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422ABFF-435B-4749-B9DD-6AF44467EE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dd/mm/yyyy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677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87" r:id="rId2"/>
    <p:sldLayoutId id="2147483768" r:id="rId3"/>
    <p:sldLayoutId id="2147483743" r:id="rId4"/>
    <p:sldLayoutId id="2147483786" r:id="rId5"/>
    <p:sldLayoutId id="2147483765" r:id="rId6"/>
    <p:sldLayoutId id="2147483761" r:id="rId7"/>
    <p:sldLayoutId id="2147483762" r:id="rId8"/>
    <p:sldLayoutId id="2147483766" r:id="rId9"/>
    <p:sldLayoutId id="2147483764" r:id="rId10"/>
  </p:sldLayoutIdLst>
  <p:hf sldNum="0" hdr="0"/>
  <p:txStyles>
    <p:titleStyle>
      <a:lvl1pPr algn="ctr">
        <a:defRPr sz="2400" b="0">
          <a:solidFill>
            <a:schemeClr val="bg1"/>
          </a:solidFill>
          <a:latin typeface="Calibri Light" panose="020F0302020204030204" pitchFamily="34" charset="0"/>
          <a:ea typeface="+mj-ea"/>
          <a:cs typeface="Calibri Light" panose="020F0302020204030204" pitchFamily="34" charset="0"/>
        </a:defRPr>
      </a:lvl1pPr>
    </p:titleStyle>
    <p:bodyStyle>
      <a:lvl1pPr marL="0" indent="0">
        <a:buFont typeface="Arial" panose="020B0604020202020204" pitchFamily="34" charset="0"/>
        <a:buNone/>
        <a:defRPr sz="2400">
          <a:solidFill>
            <a:srgbClr val="003C27"/>
          </a:solidFill>
          <a:latin typeface="+mn-lt"/>
          <a:ea typeface="+mn-ea"/>
          <a:cs typeface="+mn-cs"/>
        </a:defRPr>
      </a:lvl1pPr>
      <a:lvl2pPr marL="742999" indent="-285769">
        <a:buFont typeface="Arial" panose="020B0604020202020204" pitchFamily="34" charset="0"/>
        <a:buChar char="•"/>
        <a:defRPr sz="2000">
          <a:solidFill>
            <a:srgbClr val="003C27"/>
          </a:solidFill>
          <a:latin typeface="+mn-lt"/>
          <a:ea typeface="+mn-ea"/>
          <a:cs typeface="+mn-cs"/>
        </a:defRPr>
      </a:lvl2pPr>
      <a:lvl3pPr marL="1200229" indent="-285769">
        <a:buFont typeface="Arial" panose="020B0604020202020204" pitchFamily="34" charset="0"/>
        <a:buChar char="•"/>
        <a:defRPr>
          <a:solidFill>
            <a:srgbClr val="003C27"/>
          </a:solidFill>
          <a:latin typeface="+mn-lt"/>
          <a:ea typeface="+mn-ea"/>
          <a:cs typeface="+mn-cs"/>
        </a:defRPr>
      </a:lvl3pPr>
      <a:lvl4pPr marL="1657461" indent="-285769">
        <a:buFont typeface="Arial" panose="020B0604020202020204" pitchFamily="34" charset="0"/>
        <a:buChar char="•"/>
        <a:defRPr sz="1600">
          <a:solidFill>
            <a:srgbClr val="003C27"/>
          </a:solidFill>
          <a:latin typeface="+mn-lt"/>
          <a:ea typeface="+mn-ea"/>
          <a:cs typeface="+mn-cs"/>
        </a:defRPr>
      </a:lvl4pPr>
      <a:lvl5pPr marL="2114691" indent="-285769">
        <a:buFont typeface="Arial" panose="020B0604020202020204" pitchFamily="34" charset="0"/>
        <a:buChar char="•"/>
        <a:defRPr sz="1600">
          <a:solidFill>
            <a:srgbClr val="003C27"/>
          </a:solidFill>
          <a:latin typeface="+mn-lt"/>
          <a:ea typeface="+mn-ea"/>
          <a:cs typeface="+mn-cs"/>
        </a:defRPr>
      </a:lvl5pPr>
      <a:lvl6pPr marL="2286152">
        <a:defRPr>
          <a:latin typeface="+mn-lt"/>
          <a:ea typeface="+mn-ea"/>
          <a:cs typeface="+mn-cs"/>
        </a:defRPr>
      </a:lvl6pPr>
      <a:lvl7pPr marL="2743383">
        <a:defRPr>
          <a:latin typeface="+mn-lt"/>
          <a:ea typeface="+mn-ea"/>
          <a:cs typeface="+mn-cs"/>
        </a:defRPr>
      </a:lvl7pPr>
      <a:lvl8pPr marL="3200613">
        <a:defRPr>
          <a:latin typeface="+mn-lt"/>
          <a:ea typeface="+mn-ea"/>
          <a:cs typeface="+mn-cs"/>
        </a:defRPr>
      </a:lvl8pPr>
      <a:lvl9pPr marL="365784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30">
        <a:defRPr>
          <a:latin typeface="+mn-lt"/>
          <a:ea typeface="+mn-ea"/>
          <a:cs typeface="+mn-cs"/>
        </a:defRPr>
      </a:lvl2pPr>
      <a:lvl3pPr marL="914462">
        <a:defRPr>
          <a:latin typeface="+mn-lt"/>
          <a:ea typeface="+mn-ea"/>
          <a:cs typeface="+mn-cs"/>
        </a:defRPr>
      </a:lvl3pPr>
      <a:lvl4pPr marL="1371692">
        <a:defRPr>
          <a:latin typeface="+mn-lt"/>
          <a:ea typeface="+mn-ea"/>
          <a:cs typeface="+mn-cs"/>
        </a:defRPr>
      </a:lvl4pPr>
      <a:lvl5pPr marL="1828920">
        <a:defRPr>
          <a:latin typeface="+mn-lt"/>
          <a:ea typeface="+mn-ea"/>
          <a:cs typeface="+mn-cs"/>
        </a:defRPr>
      </a:lvl5pPr>
      <a:lvl6pPr marL="2286152">
        <a:defRPr>
          <a:latin typeface="+mn-lt"/>
          <a:ea typeface="+mn-ea"/>
          <a:cs typeface="+mn-cs"/>
        </a:defRPr>
      </a:lvl6pPr>
      <a:lvl7pPr marL="2743383">
        <a:defRPr>
          <a:latin typeface="+mn-lt"/>
          <a:ea typeface="+mn-ea"/>
          <a:cs typeface="+mn-cs"/>
        </a:defRPr>
      </a:lvl7pPr>
      <a:lvl8pPr marL="3200613">
        <a:defRPr>
          <a:latin typeface="+mn-lt"/>
          <a:ea typeface="+mn-ea"/>
          <a:cs typeface="+mn-cs"/>
        </a:defRPr>
      </a:lvl8pPr>
      <a:lvl9pPr marL="3657843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1E80DD-42ED-469F-9A47-0AC007D0E5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49"/>
            <a:ext cx="240665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Event – Location</a:t>
            </a:r>
          </a:p>
        </p:txBody>
      </p:sp>
      <p:sp>
        <p:nvSpPr>
          <p:cNvPr id="4" name="Date Placeholder 5">
            <a:extLst>
              <a:ext uri="{FF2B5EF4-FFF2-40B4-BE49-F238E27FC236}">
                <a16:creationId xmlns:a16="http://schemas.microsoft.com/office/drawing/2014/main" id="{8CDBA3C9-1FE1-42E6-8D61-69D6F9C23A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Aptos Light" panose="020B0004020202020204" pitchFamily="34" charset="0"/>
              </a:defRPr>
            </a:lvl1pPr>
          </a:lstStyle>
          <a:p>
            <a:r>
              <a:rPr lang="en-US"/>
              <a:t>dd/mm/yyyy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241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hf sldNum="0" hdr="0"/>
  <p:txStyles>
    <p:titleStyle>
      <a:lvl1pPr algn="l">
        <a:defRPr sz="4400" b="0">
          <a:solidFill>
            <a:schemeClr val="accent4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 Light" panose="020F0302020204030204" pitchFamily="34" charset="0"/>
          <a:ea typeface="+mj-ea"/>
          <a:cs typeface="Calibri Light" panose="020F0302020204030204" pitchFamily="34" charset="0"/>
        </a:defRPr>
      </a:lvl1pPr>
    </p:titleStyle>
    <p:bodyStyle>
      <a:lvl1pPr marL="0" indent="0">
        <a:buFont typeface="Arial" panose="020B0604020202020204" pitchFamily="34" charset="0"/>
        <a:buNone/>
        <a:defRPr sz="2400">
          <a:solidFill>
            <a:srgbClr val="003C27"/>
          </a:solidFill>
          <a:latin typeface="+mn-lt"/>
          <a:ea typeface="+mn-ea"/>
          <a:cs typeface="+mn-cs"/>
        </a:defRPr>
      </a:lvl1pPr>
      <a:lvl2pPr marL="742999" indent="-285769">
        <a:buFont typeface="Arial" panose="020B0604020202020204" pitchFamily="34" charset="0"/>
        <a:buChar char="•"/>
        <a:defRPr sz="2000">
          <a:solidFill>
            <a:srgbClr val="003C27"/>
          </a:solidFill>
          <a:latin typeface="+mn-lt"/>
          <a:ea typeface="+mn-ea"/>
          <a:cs typeface="+mn-cs"/>
        </a:defRPr>
      </a:lvl2pPr>
      <a:lvl3pPr marL="1200229" indent="-285769">
        <a:buFont typeface="Arial" panose="020B0604020202020204" pitchFamily="34" charset="0"/>
        <a:buChar char="•"/>
        <a:defRPr>
          <a:solidFill>
            <a:srgbClr val="003C27"/>
          </a:solidFill>
          <a:latin typeface="+mn-lt"/>
          <a:ea typeface="+mn-ea"/>
          <a:cs typeface="+mn-cs"/>
        </a:defRPr>
      </a:lvl3pPr>
      <a:lvl4pPr marL="1657461" indent="-285769">
        <a:buFont typeface="Arial" panose="020B0604020202020204" pitchFamily="34" charset="0"/>
        <a:buChar char="•"/>
        <a:defRPr sz="1600">
          <a:solidFill>
            <a:srgbClr val="003C27"/>
          </a:solidFill>
          <a:latin typeface="+mn-lt"/>
          <a:ea typeface="+mn-ea"/>
          <a:cs typeface="+mn-cs"/>
        </a:defRPr>
      </a:lvl4pPr>
      <a:lvl5pPr marL="2114691" indent="-285769">
        <a:buFont typeface="Arial" panose="020B0604020202020204" pitchFamily="34" charset="0"/>
        <a:buChar char="•"/>
        <a:defRPr sz="1600">
          <a:solidFill>
            <a:srgbClr val="003C27"/>
          </a:solidFill>
          <a:latin typeface="+mn-lt"/>
          <a:ea typeface="+mn-ea"/>
          <a:cs typeface="+mn-cs"/>
        </a:defRPr>
      </a:lvl5pPr>
      <a:lvl6pPr marL="2286152">
        <a:defRPr>
          <a:latin typeface="+mn-lt"/>
          <a:ea typeface="+mn-ea"/>
          <a:cs typeface="+mn-cs"/>
        </a:defRPr>
      </a:lvl6pPr>
      <a:lvl7pPr marL="2743383">
        <a:defRPr>
          <a:latin typeface="+mn-lt"/>
          <a:ea typeface="+mn-ea"/>
          <a:cs typeface="+mn-cs"/>
        </a:defRPr>
      </a:lvl7pPr>
      <a:lvl8pPr marL="3200613">
        <a:defRPr>
          <a:latin typeface="+mn-lt"/>
          <a:ea typeface="+mn-ea"/>
          <a:cs typeface="+mn-cs"/>
        </a:defRPr>
      </a:lvl8pPr>
      <a:lvl9pPr marL="365784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30">
        <a:defRPr>
          <a:latin typeface="+mn-lt"/>
          <a:ea typeface="+mn-ea"/>
          <a:cs typeface="+mn-cs"/>
        </a:defRPr>
      </a:lvl2pPr>
      <a:lvl3pPr marL="914462">
        <a:defRPr>
          <a:latin typeface="+mn-lt"/>
          <a:ea typeface="+mn-ea"/>
          <a:cs typeface="+mn-cs"/>
        </a:defRPr>
      </a:lvl3pPr>
      <a:lvl4pPr marL="1371692">
        <a:defRPr>
          <a:latin typeface="+mn-lt"/>
          <a:ea typeface="+mn-ea"/>
          <a:cs typeface="+mn-cs"/>
        </a:defRPr>
      </a:lvl4pPr>
      <a:lvl5pPr marL="1828920">
        <a:defRPr>
          <a:latin typeface="+mn-lt"/>
          <a:ea typeface="+mn-ea"/>
          <a:cs typeface="+mn-cs"/>
        </a:defRPr>
      </a:lvl5pPr>
      <a:lvl6pPr marL="2286152">
        <a:defRPr>
          <a:latin typeface="+mn-lt"/>
          <a:ea typeface="+mn-ea"/>
          <a:cs typeface="+mn-cs"/>
        </a:defRPr>
      </a:lvl6pPr>
      <a:lvl7pPr marL="2743383">
        <a:defRPr>
          <a:latin typeface="+mn-lt"/>
          <a:ea typeface="+mn-ea"/>
          <a:cs typeface="+mn-cs"/>
        </a:defRPr>
      </a:lvl7pPr>
      <a:lvl8pPr marL="3200613">
        <a:defRPr>
          <a:latin typeface="+mn-lt"/>
          <a:ea typeface="+mn-ea"/>
          <a:cs typeface="+mn-cs"/>
        </a:defRPr>
      </a:lvl8pPr>
      <a:lvl9pPr marL="3657843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86ABAE-A6CF-490A-B8E8-99798B1EA58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3257" y="-41275"/>
            <a:ext cx="3246886" cy="20111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971237-E6BD-493D-B6C9-C2EF91F767FA}"/>
              </a:ext>
            </a:extLst>
          </p:cNvPr>
          <p:cNvSpPr txBox="1"/>
          <p:nvPr userDrawn="1"/>
        </p:nvSpPr>
        <p:spPr>
          <a:xfrm>
            <a:off x="3868695" y="1826994"/>
            <a:ext cx="29560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0" i="1" spc="200" baseline="0" dirty="0">
                <a:solidFill>
                  <a:schemeClr val="accent2"/>
                </a:solidFill>
                <a:latin typeface="Aptos Light" panose="020B0004020202020204" pitchFamily="34" charset="0"/>
                <a:cs typeface="Calibri Light" panose="020F0302020204030204" pitchFamily="34" charset="0"/>
              </a:rPr>
              <a:t>Thank you!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00690E-EBBB-45D7-B5CE-8E740C6C6F9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6697" y="5521323"/>
            <a:ext cx="1540007" cy="3522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B073E7-F0FA-4731-B613-8B5697066C8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2090" y="2397125"/>
            <a:ext cx="5209221" cy="119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430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hf sldNum="0" hdr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285769" indent="-285769">
        <a:buFont typeface="Arial" panose="020B0604020202020204" pitchFamily="34" charset="0"/>
        <a:buChar char="•"/>
        <a:defRPr>
          <a:solidFill>
            <a:srgbClr val="4A923E"/>
          </a:solidFill>
          <a:latin typeface="+mn-lt"/>
          <a:ea typeface="+mn-ea"/>
          <a:cs typeface="+mn-cs"/>
        </a:defRPr>
      </a:lvl1pPr>
      <a:lvl2pPr marL="742999" indent="-285769">
        <a:buFont typeface="Arial" panose="020B0604020202020204" pitchFamily="34" charset="0"/>
        <a:buChar char="•"/>
        <a:defRPr>
          <a:solidFill>
            <a:srgbClr val="4A923E"/>
          </a:solidFill>
          <a:latin typeface="+mn-lt"/>
          <a:ea typeface="+mn-ea"/>
          <a:cs typeface="+mn-cs"/>
        </a:defRPr>
      </a:lvl2pPr>
      <a:lvl3pPr marL="1200229" indent="-285769">
        <a:buFont typeface="Arial" panose="020B0604020202020204" pitchFamily="34" charset="0"/>
        <a:buChar char="•"/>
        <a:defRPr>
          <a:solidFill>
            <a:srgbClr val="4A923E"/>
          </a:solidFill>
          <a:latin typeface="+mn-lt"/>
          <a:ea typeface="+mn-ea"/>
          <a:cs typeface="+mn-cs"/>
        </a:defRPr>
      </a:lvl3pPr>
      <a:lvl4pPr marL="1657461" indent="-285769">
        <a:buFont typeface="Arial" panose="020B0604020202020204" pitchFamily="34" charset="0"/>
        <a:buChar char="•"/>
        <a:defRPr>
          <a:solidFill>
            <a:srgbClr val="4A923E"/>
          </a:solidFill>
          <a:latin typeface="+mn-lt"/>
          <a:ea typeface="+mn-ea"/>
          <a:cs typeface="+mn-cs"/>
        </a:defRPr>
      </a:lvl4pPr>
      <a:lvl5pPr marL="2114691" indent="-285769">
        <a:buFont typeface="Arial" panose="020B0604020202020204" pitchFamily="34" charset="0"/>
        <a:buChar char="•"/>
        <a:defRPr>
          <a:solidFill>
            <a:srgbClr val="4A923E"/>
          </a:solidFill>
          <a:latin typeface="+mn-lt"/>
          <a:ea typeface="+mn-ea"/>
          <a:cs typeface="+mn-cs"/>
        </a:defRPr>
      </a:lvl5pPr>
      <a:lvl6pPr marL="2286152">
        <a:defRPr>
          <a:latin typeface="+mn-lt"/>
          <a:ea typeface="+mn-ea"/>
          <a:cs typeface="+mn-cs"/>
        </a:defRPr>
      </a:lvl6pPr>
      <a:lvl7pPr marL="2743383">
        <a:defRPr>
          <a:latin typeface="+mn-lt"/>
          <a:ea typeface="+mn-ea"/>
          <a:cs typeface="+mn-cs"/>
        </a:defRPr>
      </a:lvl7pPr>
      <a:lvl8pPr marL="3200613">
        <a:defRPr>
          <a:latin typeface="+mn-lt"/>
          <a:ea typeface="+mn-ea"/>
          <a:cs typeface="+mn-cs"/>
        </a:defRPr>
      </a:lvl8pPr>
      <a:lvl9pPr marL="365784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30">
        <a:defRPr>
          <a:latin typeface="+mn-lt"/>
          <a:ea typeface="+mn-ea"/>
          <a:cs typeface="+mn-cs"/>
        </a:defRPr>
      </a:lvl2pPr>
      <a:lvl3pPr marL="914462">
        <a:defRPr>
          <a:latin typeface="+mn-lt"/>
          <a:ea typeface="+mn-ea"/>
          <a:cs typeface="+mn-cs"/>
        </a:defRPr>
      </a:lvl3pPr>
      <a:lvl4pPr marL="1371692">
        <a:defRPr>
          <a:latin typeface="+mn-lt"/>
          <a:ea typeface="+mn-ea"/>
          <a:cs typeface="+mn-cs"/>
        </a:defRPr>
      </a:lvl4pPr>
      <a:lvl5pPr marL="1828920">
        <a:defRPr>
          <a:latin typeface="+mn-lt"/>
          <a:ea typeface="+mn-ea"/>
          <a:cs typeface="+mn-cs"/>
        </a:defRPr>
      </a:lvl5pPr>
      <a:lvl6pPr marL="2286152">
        <a:defRPr>
          <a:latin typeface="+mn-lt"/>
          <a:ea typeface="+mn-ea"/>
          <a:cs typeface="+mn-cs"/>
        </a:defRPr>
      </a:lvl6pPr>
      <a:lvl7pPr marL="2743383">
        <a:defRPr>
          <a:latin typeface="+mn-lt"/>
          <a:ea typeface="+mn-ea"/>
          <a:cs typeface="+mn-cs"/>
        </a:defRPr>
      </a:lvl7pPr>
      <a:lvl8pPr marL="3200613">
        <a:defRPr>
          <a:latin typeface="+mn-lt"/>
          <a:ea typeface="+mn-ea"/>
          <a:cs typeface="+mn-cs"/>
        </a:defRPr>
      </a:lvl8pPr>
      <a:lvl9pPr marL="365784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C008DA7-D250-4C20-A7FF-7FDB2F0497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3700" y="3016161"/>
            <a:ext cx="5715000" cy="430887"/>
          </a:xfrm>
        </p:spPr>
        <p:txBody>
          <a:bodyPr/>
          <a:lstStyle/>
          <a:p>
            <a:r>
              <a:rPr dirty="0"/>
              <a:t>Your Startup's Purpose,</a:t>
            </a:r>
            <a:endParaRPr lang="en-US" dirty="0"/>
          </a:p>
          <a:p>
            <a:r>
              <a:rPr dirty="0"/>
              <a:t>Mission Statement or Vision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96A2B72-8B3B-4811-B58C-DFEC713EF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Investor Pitch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6AD5812-98F9-4E3D-AD0C-A2DDC504B8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9673" y="5292725"/>
            <a:ext cx="1832827" cy="320675"/>
          </a:xfrm>
        </p:spPr>
        <p:txBody>
          <a:bodyPr/>
          <a:lstStyle/>
          <a:p>
            <a:r>
              <a:rPr lang="en-US"/>
              <a:t>dd/mm/yyyy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AC97D0A-E49C-46F3-A0DC-242B51B110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673" y="4104803"/>
            <a:ext cx="3204427" cy="320675"/>
          </a:xfrm>
        </p:spPr>
        <p:txBody>
          <a:bodyPr/>
          <a:lstStyle/>
          <a:p>
            <a:r>
              <a:rPr lang="en-US" dirty="0"/>
              <a:t>Event – Location</a:t>
            </a:r>
          </a:p>
        </p:txBody>
      </p:sp>
      <p:sp>
        <p:nvSpPr>
          <p:cNvPr id="3" name="Google Shape;92;p1">
            <a:extLst>
              <a:ext uri="{FF2B5EF4-FFF2-40B4-BE49-F238E27FC236}">
                <a16:creationId xmlns:a16="http://schemas.microsoft.com/office/drawing/2014/main" id="{3D8327EF-E7CA-6B7A-E9F2-67CF102DF757}"/>
              </a:ext>
            </a:extLst>
          </p:cNvPr>
          <p:cNvSpPr>
            <a:spLocks noGrp="1"/>
          </p:cNvSpPr>
          <p:nvPr/>
        </p:nvSpPr>
        <p:spPr>
          <a:xfrm>
            <a:off x="7327900" y="187325"/>
            <a:ext cx="365760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/>
          <a:p>
            <a:pPr marL="0" marR="0" lvl="0" indent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1" dirty="0">
                <a:solidFill>
                  <a:schemeClr val="accent2"/>
                </a:solidFill>
                <a:latin typeface="+mj-lt"/>
                <a:ea typeface="Lexend"/>
                <a:cs typeface="Lexend"/>
              </a:rPr>
              <a:t>Startup Logo</a:t>
            </a:r>
            <a:endParaRPr b="1" dirty="0">
              <a:solidFill>
                <a:schemeClr val="accent2"/>
              </a:solidFill>
              <a:latin typeface="+mj-lt"/>
              <a:ea typeface="Lexend"/>
              <a:cs typeface="Lexend"/>
            </a:endParaRPr>
          </a:p>
        </p:txBody>
      </p:sp>
    </p:spTree>
    <p:extLst>
      <p:ext uri="{BB962C8B-B14F-4D97-AF65-F5344CB8AC3E}">
        <p14:creationId xmlns:p14="http://schemas.microsoft.com/office/powerpoint/2010/main" val="281088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61E90B-8D26-4252-B716-656509B6BD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36192" y="1783080"/>
            <a:ext cx="8229600" cy="411480"/>
          </a:xfrm>
        </p:spPr>
        <p:txBody>
          <a:bodyPr/>
          <a:lstStyle/>
          <a:p>
            <a:pPr marL="0" indent="0">
              <a:buNone/>
            </a:pPr>
            <a:r>
              <a:t>Slide title: find a statement that grabs people's attention!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FFCE1C-B3D9-435C-BCED-FCD38335C67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Problem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BFF76-88F1-4B0B-B77C-5EF78ECD1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</p:spPr>
        <p:txBody>
          <a:bodyPr/>
          <a:lstStyle/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2CCB27-49E6-4663-983E-55F1F76E2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</p:spPr>
        <p:txBody>
          <a:bodyPr/>
          <a:lstStyle/>
          <a:p>
            <a:r>
              <a:rPr lang="en-US"/>
              <a:t>dd/mm/yyyy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536192" y="2606040"/>
            <a:ext cx="2560320" cy="2514600"/>
          </a:xfrm>
          <a:prstGeom prst="roundRect">
            <a:avLst>
              <a:gd name="adj" fmla="val 12000"/>
            </a:avLst>
          </a:prstGeom>
          <a:solidFill>
            <a:srgbClr val="F3E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1810512" y="2880360"/>
            <a:ext cx="457200" cy="457200"/>
          </a:xfrm>
          <a:prstGeom prst="ellipse">
            <a:avLst/>
          </a:prstGeom>
          <a:solidFill>
            <a:srgbClr val="0051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10512" y="3520440"/>
            <a:ext cx="2011679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005160"/>
                </a:solidFill>
              </a:rPr>
              <a:t>Problem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512" y="3977639"/>
            <a:ext cx="2011679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>
                <a:solidFill>
                  <a:srgbClr val="333F44"/>
                </a:solidFill>
              </a:rPr>
              <a:t>Highlight the most important or striking aspect of the problem. Use statistics or a surprising fact to make your pitch more compelling.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0831" y="2606040"/>
            <a:ext cx="2560320" cy="2514600"/>
          </a:xfrm>
          <a:prstGeom prst="roundRect">
            <a:avLst>
              <a:gd name="adj" fmla="val 12000"/>
            </a:avLst>
          </a:prstGeom>
          <a:solidFill>
            <a:srgbClr val="F3E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4645151" y="2880360"/>
            <a:ext cx="457200" cy="457200"/>
          </a:xfrm>
          <a:prstGeom prst="ellipse">
            <a:avLst/>
          </a:prstGeom>
          <a:solidFill>
            <a:srgbClr val="0051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5151" y="3520440"/>
            <a:ext cx="2011679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005160"/>
                </a:solidFill>
              </a:rPr>
              <a:t>Problem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5151" y="3977639"/>
            <a:ext cx="2011679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>
                <a:solidFill>
                  <a:srgbClr val="333F44"/>
                </a:solidFill>
              </a:rPr>
              <a:t>Give a broader description of the problem. Summarise it in two or three short sentences.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05471" y="2606040"/>
            <a:ext cx="2560320" cy="2514600"/>
          </a:xfrm>
          <a:prstGeom prst="roundRect">
            <a:avLst>
              <a:gd name="adj" fmla="val 12000"/>
            </a:avLst>
          </a:prstGeom>
          <a:solidFill>
            <a:srgbClr val="F3E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Oval 16"/>
          <p:cNvSpPr/>
          <p:nvPr/>
        </p:nvSpPr>
        <p:spPr>
          <a:xfrm>
            <a:off x="7479792" y="2880360"/>
            <a:ext cx="457200" cy="457200"/>
          </a:xfrm>
          <a:prstGeom prst="ellipse">
            <a:avLst/>
          </a:prstGeom>
          <a:solidFill>
            <a:srgbClr val="0051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79792" y="3520440"/>
            <a:ext cx="2011679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005160"/>
                </a:solidFill>
              </a:rPr>
              <a:t>Problem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79792" y="3977639"/>
            <a:ext cx="2011679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>
                <a:solidFill>
                  <a:srgbClr val="333F44"/>
                </a:solidFill>
              </a:rPr>
              <a:t>Check that the problem is expressed clearly and simply. Anyone should be able to understand it easily.</a:t>
            </a:r>
          </a:p>
        </p:txBody>
      </p:sp>
      <p:sp>
        <p:nvSpPr>
          <p:cNvPr id="4" name="Google Shape;92;p1">
            <a:extLst>
              <a:ext uri="{FF2B5EF4-FFF2-40B4-BE49-F238E27FC236}">
                <a16:creationId xmlns:a16="http://schemas.microsoft.com/office/drawing/2014/main" id="{9476A94F-D74C-B947-957D-5103FA4A6D28}"/>
              </a:ext>
            </a:extLst>
          </p:cNvPr>
          <p:cNvSpPr>
            <a:spLocks noGrp="1"/>
          </p:cNvSpPr>
          <p:nvPr/>
        </p:nvSpPr>
        <p:spPr>
          <a:xfrm>
            <a:off x="7233835" y="6475"/>
            <a:ext cx="312420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/>
          <a:p>
            <a:pPr marL="0" marR="0" lvl="0" indent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1" dirty="0">
                <a:solidFill>
                  <a:schemeClr val="accent2"/>
                </a:solidFill>
                <a:latin typeface="+mj-lt"/>
                <a:ea typeface="Lexend"/>
                <a:cs typeface="Lexend"/>
              </a:rPr>
              <a:t>Startup Logo</a:t>
            </a:r>
            <a:endParaRPr b="1" dirty="0">
              <a:solidFill>
                <a:schemeClr val="accent2"/>
              </a:solidFill>
              <a:latin typeface="+mj-lt"/>
              <a:ea typeface="Lexend"/>
              <a:cs typeface="Lexend"/>
            </a:endParaRPr>
          </a:p>
        </p:txBody>
      </p:sp>
    </p:spTree>
    <p:extLst>
      <p:ext uri="{BB962C8B-B14F-4D97-AF65-F5344CB8AC3E}">
        <p14:creationId xmlns:p14="http://schemas.microsoft.com/office/powerpoint/2010/main" val="4003191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61E90B-8D26-4252-B716-656509B6BD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36192" y="1783080"/>
            <a:ext cx="8229600" cy="411480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Solving the problem from a bird's-eye view.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FFCE1C-B3D9-435C-BCED-FCD38335C67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dirty="0"/>
              <a:t>Solution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BFF76-88F1-4B0B-B77C-5EF78ECD1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</p:spPr>
        <p:txBody>
          <a:bodyPr/>
          <a:lstStyle/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2CCB27-49E6-4663-983E-55F1F76E2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</p:spPr>
        <p:txBody>
          <a:bodyPr/>
          <a:lstStyle/>
          <a:p>
            <a:r>
              <a:rPr lang="en-US"/>
              <a:t>dd/mm/yyyy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536192" y="2468880"/>
            <a:ext cx="4754880" cy="731520"/>
          </a:xfrm>
          <a:prstGeom prst="roundRect">
            <a:avLst>
              <a:gd name="adj" fmla="val 12000"/>
            </a:avLst>
          </a:prstGeom>
          <a:solidFill>
            <a:srgbClr val="DBE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1719072" y="2606040"/>
            <a:ext cx="457200" cy="457200"/>
          </a:xfrm>
          <a:prstGeom prst="ellipse">
            <a:avLst/>
          </a:prstGeom>
          <a:solidFill>
            <a:srgbClr val="546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4872" y="256032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005160"/>
                </a:solidFill>
              </a:rPr>
              <a:t>Solution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04872" y="2862072"/>
            <a:ext cx="374903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333F44"/>
                </a:solidFill>
              </a:rPr>
              <a:t>Describe how this aspect helps solve the problem.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36192" y="3383280"/>
            <a:ext cx="4754880" cy="731520"/>
          </a:xfrm>
          <a:prstGeom prst="roundRect">
            <a:avLst>
              <a:gd name="adj" fmla="val 12000"/>
            </a:avLst>
          </a:prstGeom>
          <a:solidFill>
            <a:srgbClr val="DBE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1719072" y="3520440"/>
            <a:ext cx="457200" cy="457200"/>
          </a:xfrm>
          <a:prstGeom prst="ellipse">
            <a:avLst/>
          </a:prstGeom>
          <a:solidFill>
            <a:srgbClr val="546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04872" y="347472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005160"/>
                </a:solidFill>
              </a:rPr>
              <a:t>Solution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4872" y="3776472"/>
            <a:ext cx="374903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333F44"/>
                </a:solidFill>
              </a:rPr>
              <a:t>Describe how this aspect helps solve the problem.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536192" y="4297680"/>
            <a:ext cx="4754880" cy="731520"/>
          </a:xfrm>
          <a:prstGeom prst="roundRect">
            <a:avLst>
              <a:gd name="adj" fmla="val 12000"/>
            </a:avLst>
          </a:prstGeom>
          <a:solidFill>
            <a:srgbClr val="DBE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Oval 16"/>
          <p:cNvSpPr/>
          <p:nvPr/>
        </p:nvSpPr>
        <p:spPr>
          <a:xfrm>
            <a:off x="1719072" y="4434840"/>
            <a:ext cx="457200" cy="457200"/>
          </a:xfrm>
          <a:prstGeom prst="ellipse">
            <a:avLst/>
          </a:prstGeom>
          <a:solidFill>
            <a:srgbClr val="546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04872" y="438912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005160"/>
                </a:solidFill>
              </a:rPr>
              <a:t>Solution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04872" y="4690872"/>
            <a:ext cx="374903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333F44"/>
                </a:solidFill>
              </a:rPr>
              <a:t>Describe how this aspect helps solve the problem.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56831" y="2468880"/>
            <a:ext cx="3108960" cy="2560320"/>
          </a:xfrm>
          <a:prstGeom prst="roundRect">
            <a:avLst>
              <a:gd name="adj" fmla="val 12000"/>
            </a:avLst>
          </a:prstGeom>
          <a:solidFill>
            <a:srgbClr val="0051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931152" y="2743200"/>
            <a:ext cx="25603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dirty="0">
                <a:solidFill>
                  <a:srgbClr val="FFFFFF"/>
                </a:solidFill>
              </a:rPr>
              <a:t>Solution vs. product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31152" y="3291840"/>
            <a:ext cx="256032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</a:rPr>
              <a:t>A solution is an approach to a problem; a product is the tool that delivers it. Each new product improves the solution, as with the iPhone 1 to the iPhone 15. They all serve the same purpose, offering a better tool each time.</a:t>
            </a:r>
          </a:p>
        </p:txBody>
      </p:sp>
      <p:sp>
        <p:nvSpPr>
          <p:cNvPr id="4" name="Google Shape;92;p1">
            <a:extLst>
              <a:ext uri="{FF2B5EF4-FFF2-40B4-BE49-F238E27FC236}">
                <a16:creationId xmlns:a16="http://schemas.microsoft.com/office/drawing/2014/main" id="{3A6032B4-B65D-2A89-3C3A-2922846908D7}"/>
              </a:ext>
            </a:extLst>
          </p:cNvPr>
          <p:cNvSpPr>
            <a:spLocks noGrp="1"/>
          </p:cNvSpPr>
          <p:nvPr/>
        </p:nvSpPr>
        <p:spPr>
          <a:xfrm>
            <a:off x="7327900" y="187325"/>
            <a:ext cx="365760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/>
          <a:p>
            <a:pPr marL="0" marR="0" lvl="0" indent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1" dirty="0">
                <a:solidFill>
                  <a:schemeClr val="accent2"/>
                </a:solidFill>
                <a:latin typeface="+mj-lt"/>
                <a:ea typeface="Lexend"/>
                <a:cs typeface="Lexend"/>
              </a:rPr>
              <a:t>Startup Logo</a:t>
            </a:r>
            <a:endParaRPr b="1" dirty="0">
              <a:solidFill>
                <a:schemeClr val="accent2"/>
              </a:solidFill>
              <a:latin typeface="+mj-lt"/>
              <a:ea typeface="Lexend"/>
              <a:cs typeface="Lexend"/>
            </a:endParaRPr>
          </a:p>
        </p:txBody>
      </p:sp>
    </p:spTree>
    <p:extLst>
      <p:ext uri="{BB962C8B-B14F-4D97-AF65-F5344CB8AC3E}">
        <p14:creationId xmlns:p14="http://schemas.microsoft.com/office/powerpoint/2010/main" val="4003191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61E90B-8D26-4252-B716-656509B6BD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36192" y="1783080"/>
            <a:ext cx="8229600" cy="411480"/>
          </a:xfrm>
        </p:spPr>
        <p:txBody>
          <a:bodyPr/>
          <a:lstStyle/>
          <a:p>
            <a:pPr marL="0" indent="0">
              <a:buNone/>
            </a:pPr>
            <a:r>
              <a:t>Show what your product actually looks like, but keep it high-level.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FFCE1C-B3D9-435C-BCED-FCD38335C67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Product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BFF76-88F1-4B0B-B77C-5EF78ECD1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</p:spPr>
        <p:txBody>
          <a:bodyPr/>
          <a:lstStyle/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2CCB27-49E6-4663-983E-55F1F76E2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</p:spPr>
        <p:txBody>
          <a:bodyPr/>
          <a:lstStyle/>
          <a:p>
            <a:r>
              <a:rPr lang="en-US"/>
              <a:t>dd/mm/yyyy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36192" y="2514600"/>
            <a:ext cx="3291840" cy="2560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300" b="0">
                <a:solidFill>
                  <a:srgbClr val="333F44"/>
                </a:solidFill>
              </a:rPr>
              <a:t>Most investors simply want to know that the product exists and works.</a:t>
            </a:r>
          </a:p>
          <a:p>
            <a:pPr algn="l">
              <a:spcAft>
                <a:spcPts val="1000"/>
              </a:spcAft>
            </a:pPr>
            <a:r>
              <a:rPr sz="1300" b="1">
                <a:solidFill>
                  <a:srgbClr val="005160"/>
                </a:solidFill>
              </a:rPr>
              <a:t>They do not expect or want a full product demo!</a:t>
            </a:r>
          </a:p>
          <a:p>
            <a:pPr algn="l">
              <a:spcAft>
                <a:spcPts val="1000"/>
              </a:spcAft>
            </a:pPr>
            <a:r>
              <a:rPr sz="1300" b="0">
                <a:solidFill>
                  <a:srgbClr val="333F44"/>
                </a:solidFill>
              </a:rPr>
              <a:t>Share key figures about your solution and summarise what customers think of your product.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93792" y="2468880"/>
            <a:ext cx="4572000" cy="2697480"/>
          </a:xfrm>
          <a:prstGeom prst="roundRect">
            <a:avLst>
              <a:gd name="adj" fmla="val 5000"/>
            </a:avLst>
          </a:prstGeom>
          <a:solidFill>
            <a:srgbClr val="0051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330952" y="2606040"/>
            <a:ext cx="3017520" cy="24231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468112" y="269748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9E824C"/>
                </a:solidFill>
              </a:rPr>
              <a:t>Product screenshot / mock-up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13831" y="3108960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DBE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513831" y="310896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54692C"/>
                </a:solidFill>
              </a:rPr>
              <a:t>Benefit 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13831" y="3730752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DBE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513831" y="3730752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54692C"/>
                </a:solidFill>
              </a:rPr>
              <a:t>Benefit 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13831" y="4352544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DBE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513831" y="4352544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54692C"/>
                </a:solidFill>
              </a:rPr>
              <a:t>Benefit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85632" y="2743200"/>
            <a:ext cx="11430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Your</a:t>
            </a:r>
          </a:p>
          <a:p>
            <a:pPr algn="l"/>
            <a:r>
              <a:rPr sz="2000" b="1">
                <a:solidFill>
                  <a:srgbClr val="FFFFFF"/>
                </a:solidFill>
              </a:rPr>
              <a:t>Item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85632" y="3703320"/>
            <a:ext cx="114300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</a:rPr>
              <a:t>Short key figures about your solution and what customers think.</a:t>
            </a:r>
          </a:p>
        </p:txBody>
      </p:sp>
      <p:sp>
        <p:nvSpPr>
          <p:cNvPr id="4" name="Google Shape;92;p1">
            <a:extLst>
              <a:ext uri="{FF2B5EF4-FFF2-40B4-BE49-F238E27FC236}">
                <a16:creationId xmlns:a16="http://schemas.microsoft.com/office/drawing/2014/main" id="{9BCFA0FE-D495-1512-49F9-D7444EDEF8B8}"/>
              </a:ext>
            </a:extLst>
          </p:cNvPr>
          <p:cNvSpPr>
            <a:spLocks noGrp="1"/>
          </p:cNvSpPr>
          <p:nvPr/>
        </p:nvSpPr>
        <p:spPr>
          <a:xfrm>
            <a:off x="7327900" y="187325"/>
            <a:ext cx="365760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/>
          <a:p>
            <a:pPr marL="0" marR="0" lvl="0" indent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1" dirty="0">
                <a:solidFill>
                  <a:schemeClr val="accent2"/>
                </a:solidFill>
                <a:latin typeface="+mj-lt"/>
                <a:ea typeface="Lexend"/>
                <a:cs typeface="Lexend"/>
              </a:rPr>
              <a:t>Startup Logo</a:t>
            </a:r>
            <a:endParaRPr b="1" dirty="0">
              <a:solidFill>
                <a:schemeClr val="accent2"/>
              </a:solidFill>
              <a:latin typeface="+mj-lt"/>
              <a:ea typeface="Lexend"/>
              <a:cs typeface="Lexend"/>
            </a:endParaRPr>
          </a:p>
        </p:txBody>
      </p:sp>
    </p:spTree>
    <p:extLst>
      <p:ext uri="{BB962C8B-B14F-4D97-AF65-F5344CB8AC3E}">
        <p14:creationId xmlns:p14="http://schemas.microsoft.com/office/powerpoint/2010/main" val="4003191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61E90B-8D26-4252-B716-656509B6BD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36192" y="1783080"/>
            <a:ext cx="8229600" cy="411480"/>
          </a:xfrm>
        </p:spPr>
        <p:txBody>
          <a:bodyPr/>
          <a:lstStyle/>
          <a:p>
            <a:pPr marL="0" indent="0">
              <a:buNone/>
            </a:pPr>
            <a:r>
              <a:t>Showcase your team's expertise.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FFCE1C-B3D9-435C-BCED-FCD38335C67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Founding Team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BFF76-88F1-4B0B-B77C-5EF78ECD1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</p:spPr>
        <p:txBody>
          <a:bodyPr/>
          <a:lstStyle/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2CCB27-49E6-4663-983E-55F1F76E2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</p:spPr>
        <p:txBody>
          <a:bodyPr/>
          <a:lstStyle/>
          <a:p>
            <a:r>
              <a:rPr lang="en-US"/>
              <a:t>dd/mm/yyyy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536192" y="2377440"/>
            <a:ext cx="2560320" cy="2331720"/>
          </a:xfrm>
          <a:prstGeom prst="roundRect">
            <a:avLst>
              <a:gd name="adj" fmla="val 12000"/>
            </a:avLst>
          </a:prstGeom>
          <a:solidFill>
            <a:srgbClr val="F3E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2404872" y="2606040"/>
            <a:ext cx="822960" cy="8229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0" name="Picture 9" descr="us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752" y="2788920"/>
            <a:ext cx="457200" cy="457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19072" y="3566160"/>
            <a:ext cx="21945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005160"/>
                </a:solidFill>
              </a:rPr>
              <a:t>First Last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64792" y="3931920"/>
            <a:ext cx="21031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333F44"/>
                </a:solidFill>
              </a:rPr>
              <a:t>Role in the team. Keep it simple.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70831" y="2377440"/>
            <a:ext cx="2560320" cy="2331720"/>
          </a:xfrm>
          <a:prstGeom prst="roundRect">
            <a:avLst>
              <a:gd name="adj" fmla="val 12000"/>
            </a:avLst>
          </a:prstGeom>
          <a:solidFill>
            <a:srgbClr val="F3E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Oval 13"/>
          <p:cNvSpPr/>
          <p:nvPr/>
        </p:nvSpPr>
        <p:spPr>
          <a:xfrm>
            <a:off x="5239512" y="2606040"/>
            <a:ext cx="822960" cy="8229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5" name="Picture 14" descr="us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392" y="2788920"/>
            <a:ext cx="457200" cy="4572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553712" y="3566160"/>
            <a:ext cx="21945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005160"/>
                </a:solidFill>
              </a:rPr>
              <a:t>First Last 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1" y="3931920"/>
            <a:ext cx="21031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333F44"/>
                </a:solidFill>
              </a:rPr>
              <a:t>Role in the team. Experienced founder with several exits.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205471" y="2377440"/>
            <a:ext cx="2560320" cy="2331720"/>
          </a:xfrm>
          <a:prstGeom prst="roundRect">
            <a:avLst>
              <a:gd name="adj" fmla="val 12000"/>
            </a:avLst>
          </a:prstGeom>
          <a:solidFill>
            <a:srgbClr val="F3E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Oval 18"/>
          <p:cNvSpPr/>
          <p:nvPr/>
        </p:nvSpPr>
        <p:spPr>
          <a:xfrm>
            <a:off x="8074152" y="2606040"/>
            <a:ext cx="822960" cy="8229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0" name="Picture 19" descr="us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7031" y="2788920"/>
            <a:ext cx="457200" cy="457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388351" y="3566160"/>
            <a:ext cx="21945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005160"/>
                </a:solidFill>
              </a:rPr>
              <a:t>First Last Name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34071" y="3931920"/>
            <a:ext cx="21031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>
                <a:solidFill>
                  <a:srgbClr val="333F44"/>
                </a:solidFill>
              </a:rPr>
              <a:t>For younger members, highlight qualifications and key strengths.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36192" y="4846320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54692C"/>
                </a:solidFill>
              </a:rPr>
              <a:t>Advisers &amp; board: highlight any notable credentials or achievements of your advisers or board members.</a:t>
            </a:r>
          </a:p>
        </p:txBody>
      </p:sp>
      <p:sp>
        <p:nvSpPr>
          <p:cNvPr id="4" name="Google Shape;92;p1">
            <a:extLst>
              <a:ext uri="{FF2B5EF4-FFF2-40B4-BE49-F238E27FC236}">
                <a16:creationId xmlns:a16="http://schemas.microsoft.com/office/drawing/2014/main" id="{8C609593-80F1-8A4C-270B-97AE6F47CC37}"/>
              </a:ext>
            </a:extLst>
          </p:cNvPr>
          <p:cNvSpPr>
            <a:spLocks noGrp="1"/>
          </p:cNvSpPr>
          <p:nvPr/>
        </p:nvSpPr>
        <p:spPr>
          <a:xfrm>
            <a:off x="7327900" y="187325"/>
            <a:ext cx="365760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/>
          <a:p>
            <a:pPr marL="0" marR="0" lvl="0" indent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1" dirty="0">
                <a:solidFill>
                  <a:schemeClr val="accent2"/>
                </a:solidFill>
                <a:latin typeface="+mj-lt"/>
                <a:ea typeface="Lexend"/>
                <a:cs typeface="Lexend"/>
              </a:rPr>
              <a:t>Startup Logo</a:t>
            </a:r>
            <a:endParaRPr b="1" dirty="0">
              <a:solidFill>
                <a:schemeClr val="accent2"/>
              </a:solidFill>
              <a:latin typeface="+mj-lt"/>
              <a:ea typeface="Lexend"/>
              <a:cs typeface="Lexend"/>
            </a:endParaRPr>
          </a:p>
        </p:txBody>
      </p:sp>
    </p:spTree>
    <p:extLst>
      <p:ext uri="{BB962C8B-B14F-4D97-AF65-F5344CB8AC3E}">
        <p14:creationId xmlns:p14="http://schemas.microsoft.com/office/powerpoint/2010/main" val="4003191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61E90B-8D26-4252-B716-656509B6BD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36192" y="1783080"/>
            <a:ext cx="8229600" cy="411480"/>
          </a:xfrm>
        </p:spPr>
        <p:txBody>
          <a:bodyPr/>
          <a:lstStyle/>
          <a:p>
            <a:pPr marL="0" indent="0">
              <a:buNone/>
            </a:pPr>
            <a:r>
              <a:t>Summarise how you make money. Keep it simple.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FFCE1C-B3D9-435C-BCED-FCD38335C67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Business Model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BFF76-88F1-4B0B-B77C-5EF78ECD1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</p:spPr>
        <p:txBody>
          <a:bodyPr/>
          <a:lstStyle/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2CCB27-49E6-4663-983E-55F1F76E2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</p:spPr>
        <p:txBody>
          <a:bodyPr/>
          <a:lstStyle/>
          <a:p>
            <a:r>
              <a:rPr lang="en-US"/>
              <a:t>dd/mm/yyyy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536192" y="2560320"/>
            <a:ext cx="2377440" cy="2286000"/>
          </a:xfrm>
          <a:prstGeom prst="roundRect">
            <a:avLst>
              <a:gd name="adj" fmla="val 12000"/>
            </a:avLst>
          </a:prstGeom>
          <a:solidFill>
            <a:srgbClr val="0051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1810512" y="2834639"/>
            <a:ext cx="457200" cy="4572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005160"/>
                </a:solidFill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10512" y="347472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</a:rPr>
              <a:t>Model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512" y="3931920"/>
            <a:ext cx="18288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</a:rPr>
              <a:t>Describe how you currently make money.</a:t>
            </a:r>
          </a:p>
        </p:txBody>
      </p:sp>
      <p:sp>
        <p:nvSpPr>
          <p:cNvPr id="12" name="Plus 11"/>
          <p:cNvSpPr/>
          <p:nvPr/>
        </p:nvSpPr>
        <p:spPr>
          <a:xfrm>
            <a:off x="4023360" y="3493008"/>
            <a:ext cx="329184" cy="329184"/>
          </a:xfrm>
          <a:prstGeom prst="mathPlus">
            <a:avLst/>
          </a:prstGeom>
          <a:solidFill>
            <a:srgbClr val="8CC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462272" y="2560320"/>
            <a:ext cx="2377440" cy="2286000"/>
          </a:xfrm>
          <a:prstGeom prst="roundRect">
            <a:avLst>
              <a:gd name="adj" fmla="val 12000"/>
            </a:avLst>
          </a:prstGeom>
          <a:solidFill>
            <a:srgbClr val="546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Oval 13"/>
          <p:cNvSpPr/>
          <p:nvPr/>
        </p:nvSpPr>
        <p:spPr>
          <a:xfrm>
            <a:off x="4736592" y="2834639"/>
            <a:ext cx="457200" cy="4572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54692C"/>
                </a:solidFill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36592" y="347472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</a:rPr>
              <a:t>Model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36592" y="3931920"/>
            <a:ext cx="18288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</a:rPr>
              <a:t>Describe a potential future revenue stream.</a:t>
            </a:r>
          </a:p>
        </p:txBody>
      </p:sp>
      <p:sp>
        <p:nvSpPr>
          <p:cNvPr id="17" name="Plus 16"/>
          <p:cNvSpPr/>
          <p:nvPr/>
        </p:nvSpPr>
        <p:spPr>
          <a:xfrm>
            <a:off x="6949440" y="3493008"/>
            <a:ext cx="329184" cy="329184"/>
          </a:xfrm>
          <a:prstGeom prst="mathPlus">
            <a:avLst/>
          </a:prstGeom>
          <a:solidFill>
            <a:srgbClr val="8CC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7388352" y="2560320"/>
            <a:ext cx="2377440" cy="2286000"/>
          </a:xfrm>
          <a:prstGeom prst="roundRect">
            <a:avLst>
              <a:gd name="adj" fmla="val 12000"/>
            </a:avLst>
          </a:prstGeom>
          <a:solidFill>
            <a:srgbClr val="9E82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Oval 18"/>
          <p:cNvSpPr/>
          <p:nvPr/>
        </p:nvSpPr>
        <p:spPr>
          <a:xfrm>
            <a:off x="7662672" y="2834639"/>
            <a:ext cx="457200" cy="4572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9E824C"/>
                </a:solidFill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62672" y="347472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</a:rPr>
              <a:t>Model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62672" y="3931920"/>
            <a:ext cx="18288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</a:rPr>
              <a:t>Describe a more unconventional way to make money.</a:t>
            </a:r>
          </a:p>
        </p:txBody>
      </p:sp>
      <p:sp>
        <p:nvSpPr>
          <p:cNvPr id="4" name="Google Shape;92;p1">
            <a:extLst>
              <a:ext uri="{FF2B5EF4-FFF2-40B4-BE49-F238E27FC236}">
                <a16:creationId xmlns:a16="http://schemas.microsoft.com/office/drawing/2014/main" id="{6FAD2156-1AF7-A738-A7E2-A909202CE6C6}"/>
              </a:ext>
            </a:extLst>
          </p:cNvPr>
          <p:cNvSpPr>
            <a:spLocks noGrp="1"/>
          </p:cNvSpPr>
          <p:nvPr/>
        </p:nvSpPr>
        <p:spPr>
          <a:xfrm>
            <a:off x="7327900" y="187325"/>
            <a:ext cx="365760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/>
          <a:p>
            <a:pPr marL="0" marR="0" lvl="0" indent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1" dirty="0">
                <a:solidFill>
                  <a:schemeClr val="accent2"/>
                </a:solidFill>
                <a:latin typeface="+mj-lt"/>
                <a:ea typeface="Lexend"/>
                <a:cs typeface="Lexend"/>
              </a:rPr>
              <a:t>Startup Logo</a:t>
            </a:r>
            <a:endParaRPr b="1" dirty="0">
              <a:solidFill>
                <a:schemeClr val="accent2"/>
              </a:solidFill>
              <a:latin typeface="+mj-lt"/>
              <a:ea typeface="Lexend"/>
              <a:cs typeface="Lexend"/>
            </a:endParaRPr>
          </a:p>
        </p:txBody>
      </p:sp>
    </p:spTree>
    <p:extLst>
      <p:ext uri="{BB962C8B-B14F-4D97-AF65-F5344CB8AC3E}">
        <p14:creationId xmlns:p14="http://schemas.microsoft.com/office/powerpoint/2010/main" val="4003191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91B574-341F-4D9B-822B-1C6A53BE8D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1500"/>
              <a:t>Share a brief update on your progress so far.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5DC5A6F-05B9-47A2-970D-F4CA20F1428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t>Current Traction</a:t>
            </a:r>
            <a:endParaRPr lang="en-US"/>
          </a:p>
        </p:txBody>
      </p:sp>
      <p:graphicFrame>
        <p:nvGraphicFramePr>
          <p:cNvPr id="17" name="Chart Placeholder 16">
            <a:extLst>
              <a:ext uri="{FF2B5EF4-FFF2-40B4-BE49-F238E27FC236}">
                <a16:creationId xmlns:a16="http://schemas.microsoft.com/office/drawing/2014/main" id="{BF884E03-9AA7-455C-8253-ECA16BFE3B19}"/>
              </a:ext>
            </a:extLst>
          </p:cNvPr>
          <p:cNvGraphicFramePr>
            <a:graphicFrameLocks noGrp="1"/>
          </p:cNvGraphicFramePr>
          <p:nvPr>
            <p:ph type="chart" sz="quarter" idx="29"/>
            <p:extLst>
              <p:ext uri="{D42A27DB-BD31-4B8C-83A1-F6EECF244321}">
                <p14:modId xmlns:p14="http://schemas.microsoft.com/office/powerpoint/2010/main" val="2792868527"/>
              </p:ext>
            </p:extLst>
          </p:nvPr>
        </p:nvGraphicFramePr>
        <p:xfrm>
          <a:off x="5651500" y="1701800"/>
          <a:ext cx="4572000" cy="3590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9CE8DD2-D19B-4D78-A42C-9748BE0F4E8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800"/>
              </a:spcAft>
            </a:pPr>
            <a:r>
              <a:rPr sz="1200" dirty="0"/>
              <a:t>Include simple, credible metrics. Never invent statistics.</a:t>
            </a:r>
            <a:endParaRPr lang="en-US" dirty="0"/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sz="1200" dirty="0"/>
              <a:t>Useful views: growth over time, product satisfaction, current spending.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sz="1200" dirty="0"/>
              <a:t>If you are still pre-revenue, share real customer and user experiences.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sz="1200" dirty="0"/>
              <a:t>If you do not yet have any data, skip this slide</a:t>
            </a:r>
            <a:endParaRPr lang="tr-TR" sz="1200" dirty="0"/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tr-TR" sz="1200" dirty="0" err="1"/>
              <a:t>The</a:t>
            </a:r>
            <a:r>
              <a:rPr lang="tr-TR" sz="1200" dirty="0"/>
              <a:t> </a:t>
            </a:r>
            <a:r>
              <a:rPr lang="tr-TR" sz="1200" dirty="0" err="1"/>
              <a:t>chart</a:t>
            </a:r>
            <a:r>
              <a:rPr lang="tr-TR" sz="1200" dirty="0"/>
              <a:t> here is an </a:t>
            </a:r>
            <a:r>
              <a:rPr lang="tr-TR" sz="1200" dirty="0" err="1"/>
              <a:t>example</a:t>
            </a:r>
            <a:r>
              <a:rPr lang="tr-TR" sz="1200" dirty="0"/>
              <a:t>. </a:t>
            </a:r>
            <a:r>
              <a:rPr lang="tr-TR" sz="1200" dirty="0" err="1"/>
              <a:t>Replace</a:t>
            </a:r>
            <a:r>
              <a:rPr lang="tr-TR" sz="1200" dirty="0"/>
              <a:t> it </a:t>
            </a:r>
            <a:r>
              <a:rPr lang="tr-TR" sz="1200" dirty="0" err="1"/>
              <a:t>with</a:t>
            </a:r>
            <a:r>
              <a:rPr lang="tr-TR" sz="1200" dirty="0"/>
              <a:t> </a:t>
            </a:r>
            <a:r>
              <a:rPr lang="tr-TR" sz="1200" dirty="0" err="1"/>
              <a:t>the</a:t>
            </a:r>
            <a:r>
              <a:rPr lang="tr-TR" sz="1200" dirty="0"/>
              <a:t> </a:t>
            </a:r>
            <a:r>
              <a:rPr lang="tr-TR" sz="1200" dirty="0" err="1"/>
              <a:t>visuals</a:t>
            </a:r>
            <a:r>
              <a:rPr lang="tr-TR" sz="1200" dirty="0"/>
              <a:t> </a:t>
            </a:r>
            <a:r>
              <a:rPr lang="tr-TR" sz="1200" dirty="0" err="1"/>
              <a:t>that</a:t>
            </a:r>
            <a:r>
              <a:rPr lang="tr-TR" sz="1200" dirty="0"/>
              <a:t> </a:t>
            </a:r>
            <a:r>
              <a:rPr lang="tr-TR" sz="1200" dirty="0" err="1"/>
              <a:t>best</a:t>
            </a:r>
            <a:r>
              <a:rPr lang="tr-TR" sz="1200" dirty="0"/>
              <a:t> </a:t>
            </a:r>
            <a:r>
              <a:rPr lang="tr-TR" sz="1200" dirty="0" err="1"/>
              <a:t>represent</a:t>
            </a:r>
            <a:r>
              <a:rPr lang="tr-TR" sz="1200" dirty="0"/>
              <a:t> </a:t>
            </a:r>
            <a:r>
              <a:rPr lang="tr-TR" sz="1200" dirty="0" err="1"/>
              <a:t>your</a:t>
            </a:r>
            <a:r>
              <a:rPr lang="tr-TR" sz="1200" dirty="0"/>
              <a:t> </a:t>
            </a:r>
            <a:r>
              <a:rPr lang="tr-TR" sz="1200" dirty="0" err="1"/>
              <a:t>startup</a:t>
            </a:r>
            <a:r>
              <a:rPr lang="tr-TR" sz="1200" dirty="0"/>
              <a:t>.</a:t>
            </a:r>
            <a:r>
              <a:rPr sz="1200" dirty="0"/>
              <a:t>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A3FE08-228A-4681-815E-D15A94AB64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</p:spPr>
        <p:txBody>
          <a:bodyPr/>
          <a:lstStyle/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6EB0D6-60D6-473F-AD71-93B4BF15ED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</p:spPr>
        <p:txBody>
          <a:bodyPr/>
          <a:lstStyle/>
          <a:p>
            <a:r>
              <a:rPr lang="en-US"/>
              <a:t>dd/mm/yyyy</a:t>
            </a:r>
            <a:endParaRPr lang="en-US" dirty="0"/>
          </a:p>
        </p:txBody>
      </p:sp>
      <p:sp>
        <p:nvSpPr>
          <p:cNvPr id="4" name="Google Shape;92;p1">
            <a:extLst>
              <a:ext uri="{FF2B5EF4-FFF2-40B4-BE49-F238E27FC236}">
                <a16:creationId xmlns:a16="http://schemas.microsoft.com/office/drawing/2014/main" id="{EA428F5B-6C6A-D4F6-F18E-9AE68EBB2467}"/>
              </a:ext>
            </a:extLst>
          </p:cNvPr>
          <p:cNvSpPr>
            <a:spLocks noGrp="1"/>
          </p:cNvSpPr>
          <p:nvPr/>
        </p:nvSpPr>
        <p:spPr>
          <a:xfrm>
            <a:off x="7327900" y="187325"/>
            <a:ext cx="365760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/>
          <a:p>
            <a:pPr marL="0" marR="0" lvl="0" indent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1" dirty="0">
                <a:solidFill>
                  <a:schemeClr val="accent2"/>
                </a:solidFill>
                <a:latin typeface="+mj-lt"/>
                <a:ea typeface="Lexend"/>
                <a:cs typeface="Lexend"/>
              </a:rPr>
              <a:t>Startup Logo</a:t>
            </a:r>
            <a:endParaRPr b="1" dirty="0">
              <a:solidFill>
                <a:schemeClr val="accent2"/>
              </a:solidFill>
              <a:latin typeface="+mj-lt"/>
              <a:ea typeface="Lexend"/>
              <a:cs typeface="Lexend"/>
            </a:endParaRPr>
          </a:p>
        </p:txBody>
      </p:sp>
    </p:spTree>
    <p:extLst>
      <p:ext uri="{BB962C8B-B14F-4D97-AF65-F5344CB8AC3E}">
        <p14:creationId xmlns:p14="http://schemas.microsoft.com/office/powerpoint/2010/main" val="2600649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61E90B-8D26-4252-B716-656509B6BD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36192" y="1783080"/>
            <a:ext cx="8229600" cy="411480"/>
          </a:xfrm>
        </p:spPr>
        <p:txBody>
          <a:bodyPr/>
          <a:lstStyle/>
          <a:p>
            <a:pPr marL="0" indent="0">
              <a:buNone/>
            </a:pPr>
            <a:r>
              <a:t>Show the overall market size and the share you can capture.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FFCE1C-B3D9-435C-BCED-FCD38335C67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Market Size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BFF76-88F1-4B0B-B77C-5EF78ECD1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</p:spPr>
        <p:txBody>
          <a:bodyPr/>
          <a:lstStyle/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2CCB27-49E6-4663-983E-55F1F76E2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</p:spPr>
        <p:txBody>
          <a:bodyPr/>
          <a:lstStyle/>
          <a:p>
            <a:r>
              <a:rPr lang="en-US"/>
              <a:t>dd/mm/yyyy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581912" y="2377440"/>
            <a:ext cx="2834640" cy="2834640"/>
          </a:xfrm>
          <a:prstGeom prst="ellipse">
            <a:avLst/>
          </a:prstGeom>
          <a:solidFill>
            <a:srgbClr val="0051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2039112" y="2834640"/>
            <a:ext cx="1920240" cy="1920240"/>
          </a:xfrm>
          <a:prstGeom prst="ellipse">
            <a:avLst/>
          </a:prstGeom>
          <a:solidFill>
            <a:srgbClr val="546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Oval 9"/>
          <p:cNvSpPr/>
          <p:nvPr/>
        </p:nvSpPr>
        <p:spPr>
          <a:xfrm>
            <a:off x="2496312" y="3291840"/>
            <a:ext cx="1005840" cy="1005840"/>
          </a:xfrm>
          <a:prstGeom prst="ellipse">
            <a:avLst/>
          </a:prstGeom>
          <a:solidFill>
            <a:srgbClr val="8CC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542032" y="2606040"/>
            <a:ext cx="91440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tr-TR" sz="1300" b="1" dirty="0">
                <a:solidFill>
                  <a:srgbClr val="FFFFFF"/>
                </a:solidFill>
              </a:rPr>
              <a:t>ITEM 1</a:t>
            </a:r>
            <a:endParaRPr sz="1300" b="1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42032" y="3063240"/>
            <a:ext cx="91440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tr-TR" sz="1300" b="1" dirty="0">
                <a:solidFill>
                  <a:srgbClr val="FFFFFF"/>
                </a:solidFill>
              </a:rPr>
              <a:t>ITEM 2</a:t>
            </a:r>
            <a:endParaRPr sz="1300" b="1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42032" y="3675888"/>
            <a:ext cx="91440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tr-TR" sz="1300" b="1" dirty="0">
                <a:solidFill>
                  <a:srgbClr val="FFFFFF"/>
                </a:solidFill>
              </a:rPr>
              <a:t>ITEM 3</a:t>
            </a:r>
            <a:endParaRPr sz="1300" b="1" dirty="0">
              <a:solidFill>
                <a:srgbClr val="FFFFFF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919472" y="2560320"/>
            <a:ext cx="4846320" cy="713232"/>
          </a:xfrm>
          <a:prstGeom prst="roundRect">
            <a:avLst>
              <a:gd name="adj" fmla="val 12000"/>
            </a:avLst>
          </a:prstGeom>
          <a:solidFill>
            <a:srgbClr val="F3E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919472" y="2560320"/>
            <a:ext cx="868680" cy="713232"/>
          </a:xfrm>
          <a:prstGeom prst="roundRect">
            <a:avLst>
              <a:gd name="adj" fmla="val 12000"/>
            </a:avLst>
          </a:prstGeom>
          <a:solidFill>
            <a:srgbClr val="0051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19472" y="2809214"/>
            <a:ext cx="8686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tr-TR" sz="1400" b="1" dirty="0">
                <a:solidFill>
                  <a:srgbClr val="FFFFFF"/>
                </a:solidFill>
              </a:rPr>
              <a:t>ITEM 1</a:t>
            </a:r>
            <a:endParaRPr sz="1400" b="1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71031" y="2824603"/>
            <a:ext cx="365760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dirty="0">
                <a:solidFill>
                  <a:srgbClr val="333F44"/>
                </a:solidFill>
              </a:rPr>
              <a:t>Total addressable market and value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919472" y="3429000"/>
            <a:ext cx="4846320" cy="713232"/>
          </a:xfrm>
          <a:prstGeom prst="roundRect">
            <a:avLst>
              <a:gd name="adj" fmla="val 12000"/>
            </a:avLst>
          </a:prstGeom>
          <a:solidFill>
            <a:srgbClr val="F3E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919472" y="3429000"/>
            <a:ext cx="868680" cy="713232"/>
          </a:xfrm>
          <a:prstGeom prst="roundRect">
            <a:avLst>
              <a:gd name="adj" fmla="val 12000"/>
            </a:avLst>
          </a:prstGeom>
          <a:solidFill>
            <a:srgbClr val="546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919472" y="3677894"/>
            <a:ext cx="8686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tr-TR" sz="1400" b="1" dirty="0">
                <a:solidFill>
                  <a:srgbClr val="FFFFFF"/>
                </a:solidFill>
              </a:rPr>
              <a:t>ITEM 2</a:t>
            </a:r>
            <a:endParaRPr sz="1400" b="1" dirty="0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71031" y="3693283"/>
            <a:ext cx="365760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dirty="0">
                <a:solidFill>
                  <a:srgbClr val="005160"/>
                </a:solidFill>
              </a:rPr>
              <a:t> </a:t>
            </a:r>
            <a:r>
              <a:rPr sz="1200" dirty="0">
                <a:solidFill>
                  <a:srgbClr val="333F44"/>
                </a:solidFill>
              </a:rPr>
              <a:t>Serviceable available market and value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919472" y="4297679"/>
            <a:ext cx="4846320" cy="713232"/>
          </a:xfrm>
          <a:prstGeom prst="roundRect">
            <a:avLst>
              <a:gd name="adj" fmla="val 12000"/>
            </a:avLst>
          </a:prstGeom>
          <a:solidFill>
            <a:srgbClr val="F3E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919472" y="4297679"/>
            <a:ext cx="868680" cy="713232"/>
          </a:xfrm>
          <a:prstGeom prst="roundRect">
            <a:avLst>
              <a:gd name="adj" fmla="val 12000"/>
            </a:avLst>
          </a:prstGeom>
          <a:solidFill>
            <a:srgbClr val="8CC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19472" y="4546573"/>
            <a:ext cx="8686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tr-TR" sz="1400" b="1" dirty="0">
                <a:solidFill>
                  <a:srgbClr val="FFFFFF"/>
                </a:solidFill>
              </a:rPr>
              <a:t>ITEM 3</a:t>
            </a:r>
            <a:endParaRPr sz="1400" b="1" dirty="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71031" y="4561962"/>
            <a:ext cx="365760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dirty="0">
                <a:solidFill>
                  <a:srgbClr val="005160"/>
                </a:solidFill>
              </a:rPr>
              <a:t>I </a:t>
            </a:r>
            <a:r>
              <a:rPr sz="1200" dirty="0">
                <a:solidFill>
                  <a:srgbClr val="333F44"/>
                </a:solidFill>
              </a:rPr>
              <a:t>Serviceable obtainable market and value</a:t>
            </a:r>
          </a:p>
        </p:txBody>
      </p:sp>
      <p:sp>
        <p:nvSpPr>
          <p:cNvPr id="4" name="Google Shape;92;p1">
            <a:extLst>
              <a:ext uri="{FF2B5EF4-FFF2-40B4-BE49-F238E27FC236}">
                <a16:creationId xmlns:a16="http://schemas.microsoft.com/office/drawing/2014/main" id="{F1768724-2487-AB7E-AD9E-3BC78413C912}"/>
              </a:ext>
            </a:extLst>
          </p:cNvPr>
          <p:cNvSpPr>
            <a:spLocks noGrp="1"/>
          </p:cNvSpPr>
          <p:nvPr/>
        </p:nvSpPr>
        <p:spPr>
          <a:xfrm>
            <a:off x="7327900" y="187325"/>
            <a:ext cx="365760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/>
          <a:p>
            <a:pPr marL="0" marR="0" lvl="0" indent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1" dirty="0">
                <a:solidFill>
                  <a:schemeClr val="accent2"/>
                </a:solidFill>
                <a:latin typeface="+mj-lt"/>
                <a:ea typeface="Lexend"/>
                <a:cs typeface="Lexend"/>
              </a:rPr>
              <a:t>Startup Logo</a:t>
            </a:r>
            <a:endParaRPr b="1" dirty="0">
              <a:solidFill>
                <a:schemeClr val="accent2"/>
              </a:solidFill>
              <a:latin typeface="+mj-lt"/>
              <a:ea typeface="Lexend"/>
              <a:cs typeface="Lexend"/>
            </a:endParaRPr>
          </a:p>
        </p:txBody>
      </p:sp>
    </p:spTree>
    <p:extLst>
      <p:ext uri="{BB962C8B-B14F-4D97-AF65-F5344CB8AC3E}">
        <p14:creationId xmlns:p14="http://schemas.microsoft.com/office/powerpoint/2010/main" val="4003191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61E90B-8D26-4252-B716-656509B6BD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36192" y="1668346"/>
            <a:ext cx="8229600" cy="411480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What makes your company unique? How do you stand out?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FFCE1C-B3D9-435C-BCED-FCD38335C67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36193" y="1077910"/>
            <a:ext cx="4571999" cy="628295"/>
          </a:xfrm>
        </p:spPr>
        <p:txBody>
          <a:bodyPr/>
          <a:lstStyle/>
          <a:p>
            <a:r>
              <a:rPr lang="tr-TR" dirty="0"/>
              <a:t>Product Name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BFF76-88F1-4B0B-B77C-5EF78ECD1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</p:spPr>
        <p:txBody>
          <a:bodyPr/>
          <a:lstStyle/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2CCB27-49E6-4663-983E-55F1F76E2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</p:spPr>
        <p:txBody>
          <a:bodyPr/>
          <a:lstStyle/>
          <a:p>
            <a:r>
              <a:rPr lang="en-US"/>
              <a:t>dd/mm/yyyy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536192" y="2567813"/>
            <a:ext cx="411480" cy="411480"/>
          </a:xfrm>
          <a:prstGeom prst="ellipse">
            <a:avLst/>
          </a:prstGeom>
          <a:solidFill>
            <a:srgbClr val="8CC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30552" y="2549525"/>
            <a:ext cx="32918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>
                <a:solidFill>
                  <a:srgbClr val="005160"/>
                </a:solidFill>
              </a:rPr>
              <a:t>Differentiator 1</a:t>
            </a:r>
          </a:p>
          <a:p>
            <a:pPr algn="l"/>
            <a:r>
              <a:rPr sz="1150" b="0">
                <a:solidFill>
                  <a:srgbClr val="333F44"/>
                </a:solidFill>
              </a:rPr>
              <a:t>A key reason why you are different</a:t>
            </a:r>
          </a:p>
        </p:txBody>
      </p:sp>
      <p:sp>
        <p:nvSpPr>
          <p:cNvPr id="11" name="Oval 10"/>
          <p:cNvSpPr/>
          <p:nvPr/>
        </p:nvSpPr>
        <p:spPr>
          <a:xfrm>
            <a:off x="1536192" y="3253613"/>
            <a:ext cx="411480" cy="411480"/>
          </a:xfrm>
          <a:prstGeom prst="ellipse">
            <a:avLst/>
          </a:prstGeom>
          <a:solidFill>
            <a:srgbClr val="8CC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30552" y="3235325"/>
            <a:ext cx="32918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>
                <a:solidFill>
                  <a:srgbClr val="005160"/>
                </a:solidFill>
              </a:rPr>
              <a:t>Differentiator 2</a:t>
            </a:r>
          </a:p>
          <a:p>
            <a:pPr algn="l"/>
            <a:r>
              <a:rPr sz="1150" b="0">
                <a:solidFill>
                  <a:srgbClr val="333F44"/>
                </a:solidFill>
              </a:rPr>
              <a:t>A key reason why you are different</a:t>
            </a:r>
          </a:p>
        </p:txBody>
      </p:sp>
      <p:sp>
        <p:nvSpPr>
          <p:cNvPr id="13" name="Oval 12"/>
          <p:cNvSpPr/>
          <p:nvPr/>
        </p:nvSpPr>
        <p:spPr>
          <a:xfrm>
            <a:off x="1536192" y="3939413"/>
            <a:ext cx="411480" cy="411480"/>
          </a:xfrm>
          <a:prstGeom prst="ellipse">
            <a:avLst/>
          </a:prstGeom>
          <a:solidFill>
            <a:srgbClr val="8CC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30552" y="3921125"/>
            <a:ext cx="32918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>
                <a:solidFill>
                  <a:srgbClr val="005160"/>
                </a:solidFill>
              </a:rPr>
              <a:t>Differentiator 3</a:t>
            </a:r>
          </a:p>
          <a:p>
            <a:pPr algn="l"/>
            <a:r>
              <a:rPr sz="1150" b="0">
                <a:solidFill>
                  <a:srgbClr val="333F44"/>
                </a:solidFill>
              </a:rPr>
              <a:t>A key reason why you are different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833872" y="2377440"/>
            <a:ext cx="3931920" cy="2788920"/>
          </a:xfrm>
          <a:prstGeom prst="roundRect">
            <a:avLst>
              <a:gd name="adj" fmla="val 5000"/>
            </a:avLst>
          </a:prstGeom>
          <a:solidFill>
            <a:srgbClr val="F3E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16" name="Connector 15"/>
          <p:cNvCxnSpPr/>
          <p:nvPr/>
        </p:nvCxnSpPr>
        <p:spPr>
          <a:xfrm>
            <a:off x="6108192" y="3771900"/>
            <a:ext cx="3383280" cy="0"/>
          </a:xfrm>
          <a:prstGeom prst="line">
            <a:avLst/>
          </a:prstGeom>
          <a:ln w="19050">
            <a:solidFill>
              <a:srgbClr val="0051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7799831" y="2606040"/>
            <a:ext cx="0" cy="2240280"/>
          </a:xfrm>
          <a:prstGeom prst="line">
            <a:avLst/>
          </a:prstGeom>
          <a:ln w="19050">
            <a:solidFill>
              <a:srgbClr val="0051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275729" y="4892040"/>
            <a:ext cx="7315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dirty="0">
                <a:solidFill>
                  <a:srgbClr val="9E824C"/>
                </a:solidFill>
              </a:rPr>
              <a:t>Axis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08592" y="3920490"/>
            <a:ext cx="7315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dirty="0">
                <a:solidFill>
                  <a:srgbClr val="9E824C"/>
                </a:solidFill>
              </a:rPr>
              <a:t>Axis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348471" y="2788920"/>
            <a:ext cx="1051560" cy="329184"/>
          </a:xfrm>
          <a:prstGeom prst="roundRect">
            <a:avLst>
              <a:gd name="adj" fmla="val 50000"/>
            </a:avLst>
          </a:prstGeom>
          <a:solidFill>
            <a:srgbClr val="8CC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348471" y="2788920"/>
            <a:ext cx="10515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005160"/>
                </a:solidFill>
              </a:rPr>
              <a:t>You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99632" y="3063240"/>
            <a:ext cx="1051560" cy="329184"/>
          </a:xfrm>
          <a:prstGeom prst="roundRect">
            <a:avLst>
              <a:gd name="adj" fmla="val 50000"/>
            </a:avLst>
          </a:prstGeom>
          <a:solidFill>
            <a:srgbClr val="C7D9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199632" y="3063240"/>
            <a:ext cx="10515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005160"/>
                </a:solidFill>
              </a:rPr>
              <a:t>Competitor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934880" y="3396996"/>
            <a:ext cx="1051560" cy="329184"/>
          </a:xfrm>
          <a:prstGeom prst="roundRect">
            <a:avLst>
              <a:gd name="adj" fmla="val 50000"/>
            </a:avLst>
          </a:prstGeom>
          <a:solidFill>
            <a:srgbClr val="C7D9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867356" y="3383280"/>
            <a:ext cx="10515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 dirty="0">
                <a:solidFill>
                  <a:srgbClr val="005160"/>
                </a:solidFill>
              </a:rPr>
              <a:t>Competitor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36792" y="4297680"/>
            <a:ext cx="1051560" cy="329184"/>
          </a:xfrm>
          <a:prstGeom prst="roundRect">
            <a:avLst>
              <a:gd name="adj" fmla="val 50000"/>
            </a:avLst>
          </a:prstGeom>
          <a:solidFill>
            <a:srgbClr val="C7D9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336792" y="4297680"/>
            <a:ext cx="10515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005160"/>
                </a:solidFill>
              </a:rPr>
              <a:t>Competitor</a:t>
            </a:r>
          </a:p>
        </p:txBody>
      </p:sp>
      <p:sp>
        <p:nvSpPr>
          <p:cNvPr id="4" name="Google Shape;92;p1">
            <a:extLst>
              <a:ext uri="{FF2B5EF4-FFF2-40B4-BE49-F238E27FC236}">
                <a16:creationId xmlns:a16="http://schemas.microsoft.com/office/drawing/2014/main" id="{2EAAD3FE-F0FE-BA36-1D06-78A47FC2CBCD}"/>
              </a:ext>
            </a:extLst>
          </p:cNvPr>
          <p:cNvSpPr>
            <a:spLocks noGrp="1"/>
          </p:cNvSpPr>
          <p:nvPr/>
        </p:nvSpPr>
        <p:spPr>
          <a:xfrm>
            <a:off x="7327900" y="187325"/>
            <a:ext cx="365760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/>
          <a:p>
            <a:pPr marL="0" marR="0" lvl="0" indent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1" dirty="0">
                <a:solidFill>
                  <a:schemeClr val="accent2"/>
                </a:solidFill>
                <a:latin typeface="+mj-lt"/>
                <a:ea typeface="Lexend"/>
                <a:cs typeface="Lexend"/>
              </a:rPr>
              <a:t>Startup Logo</a:t>
            </a:r>
            <a:endParaRPr b="1" dirty="0">
              <a:solidFill>
                <a:schemeClr val="accent2"/>
              </a:solidFill>
              <a:latin typeface="+mj-lt"/>
              <a:ea typeface="Lexend"/>
              <a:cs typeface="Lexend"/>
            </a:endParaRPr>
          </a:p>
        </p:txBody>
      </p:sp>
    </p:spTree>
    <p:extLst>
      <p:ext uri="{BB962C8B-B14F-4D97-AF65-F5344CB8AC3E}">
        <p14:creationId xmlns:p14="http://schemas.microsoft.com/office/powerpoint/2010/main" val="4003191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61E90B-8D26-4252-B716-656509B6BD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36192" y="1783080"/>
            <a:ext cx="8229600" cy="411480"/>
          </a:xfrm>
        </p:spPr>
        <p:txBody>
          <a:bodyPr/>
          <a:lstStyle/>
          <a:p>
            <a:pPr marL="0" indent="0">
              <a:buNone/>
            </a:pPr>
            <a:r>
              <a:t>Summarise why this is the perfect time to build this business.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FFCE1C-B3D9-435C-BCED-FCD38335C67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Why Now?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BFF76-88F1-4B0B-B77C-5EF78ECD1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</p:spPr>
        <p:txBody>
          <a:bodyPr/>
          <a:lstStyle/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2CCB27-49E6-4663-983E-55F1F76E2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</p:spPr>
        <p:txBody>
          <a:bodyPr/>
          <a:lstStyle/>
          <a:p>
            <a:r>
              <a:rPr lang="en-US"/>
              <a:t>dd/mm/yyyy</a:t>
            </a:r>
            <a:endParaRPr lang="en-US" dirty="0"/>
          </a:p>
        </p:txBody>
      </p:sp>
      <p:cxnSp>
        <p:nvCxnSpPr>
          <p:cNvPr id="8" name="Connector 7"/>
          <p:cNvCxnSpPr/>
          <p:nvPr/>
        </p:nvCxnSpPr>
        <p:spPr>
          <a:xfrm>
            <a:off x="2039112" y="2697480"/>
            <a:ext cx="0" cy="2103120"/>
          </a:xfrm>
          <a:prstGeom prst="line">
            <a:avLst/>
          </a:prstGeom>
          <a:ln w="31750">
            <a:solidFill>
              <a:srgbClr val="8CC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810512" y="2514600"/>
            <a:ext cx="457200" cy="457200"/>
          </a:xfrm>
          <a:prstGeom prst="ellipse">
            <a:avLst/>
          </a:prstGeom>
          <a:solidFill>
            <a:srgbClr val="0051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42032" y="2441448"/>
            <a:ext cx="6949440" cy="658368"/>
          </a:xfrm>
          <a:prstGeom prst="roundRect">
            <a:avLst>
              <a:gd name="adj" fmla="val 12000"/>
            </a:avLst>
          </a:prstGeom>
          <a:solidFill>
            <a:srgbClr val="F3E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770632" y="2441448"/>
            <a:ext cx="6583680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>
                <a:solidFill>
                  <a:srgbClr val="005160"/>
                </a:solidFill>
              </a:rPr>
              <a:t>Reason 1</a:t>
            </a:r>
          </a:p>
          <a:p>
            <a:pPr algn="l"/>
            <a:r>
              <a:rPr sz="1100" b="0">
                <a:solidFill>
                  <a:srgbClr val="333F44"/>
                </a:solidFill>
              </a:rPr>
              <a:t>Description</a:t>
            </a:r>
          </a:p>
        </p:txBody>
      </p:sp>
      <p:sp>
        <p:nvSpPr>
          <p:cNvPr id="12" name="Oval 11"/>
          <p:cNvSpPr/>
          <p:nvPr/>
        </p:nvSpPr>
        <p:spPr>
          <a:xfrm>
            <a:off x="1810512" y="3429000"/>
            <a:ext cx="457200" cy="457200"/>
          </a:xfrm>
          <a:prstGeom prst="ellipse">
            <a:avLst/>
          </a:prstGeom>
          <a:solidFill>
            <a:srgbClr val="0051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42032" y="3355848"/>
            <a:ext cx="6949440" cy="658368"/>
          </a:xfrm>
          <a:prstGeom prst="roundRect">
            <a:avLst>
              <a:gd name="adj" fmla="val 12000"/>
            </a:avLst>
          </a:prstGeom>
          <a:solidFill>
            <a:srgbClr val="F3E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770632" y="3355848"/>
            <a:ext cx="6583680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>
                <a:solidFill>
                  <a:srgbClr val="005160"/>
                </a:solidFill>
              </a:rPr>
              <a:t>Reason 2</a:t>
            </a:r>
          </a:p>
          <a:p>
            <a:pPr algn="l"/>
            <a:r>
              <a:rPr sz="1100" b="0">
                <a:solidFill>
                  <a:srgbClr val="333F44"/>
                </a:solidFill>
              </a:rPr>
              <a:t>Description</a:t>
            </a:r>
          </a:p>
        </p:txBody>
      </p:sp>
      <p:sp>
        <p:nvSpPr>
          <p:cNvPr id="15" name="Oval 14"/>
          <p:cNvSpPr/>
          <p:nvPr/>
        </p:nvSpPr>
        <p:spPr>
          <a:xfrm>
            <a:off x="1810512" y="4343400"/>
            <a:ext cx="457200" cy="457200"/>
          </a:xfrm>
          <a:prstGeom prst="ellipse">
            <a:avLst/>
          </a:prstGeom>
          <a:solidFill>
            <a:srgbClr val="0051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42032" y="4270248"/>
            <a:ext cx="6949440" cy="658368"/>
          </a:xfrm>
          <a:prstGeom prst="roundRect">
            <a:avLst>
              <a:gd name="adj" fmla="val 12000"/>
            </a:avLst>
          </a:prstGeom>
          <a:solidFill>
            <a:srgbClr val="F3E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770632" y="4270248"/>
            <a:ext cx="6583680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>
                <a:solidFill>
                  <a:srgbClr val="005160"/>
                </a:solidFill>
              </a:rPr>
              <a:t>Reason 3</a:t>
            </a:r>
          </a:p>
          <a:p>
            <a:pPr algn="l"/>
            <a:r>
              <a:rPr sz="1100" b="0">
                <a:solidFill>
                  <a:srgbClr val="333F44"/>
                </a:solidFill>
              </a:rPr>
              <a:t>Description</a:t>
            </a:r>
          </a:p>
        </p:txBody>
      </p:sp>
      <p:sp>
        <p:nvSpPr>
          <p:cNvPr id="4" name="Google Shape;92;p1">
            <a:extLst>
              <a:ext uri="{FF2B5EF4-FFF2-40B4-BE49-F238E27FC236}">
                <a16:creationId xmlns:a16="http://schemas.microsoft.com/office/drawing/2014/main" id="{54801FB0-738D-EF08-71BB-08DB0400C856}"/>
              </a:ext>
            </a:extLst>
          </p:cNvPr>
          <p:cNvSpPr>
            <a:spLocks noGrp="1"/>
          </p:cNvSpPr>
          <p:nvPr/>
        </p:nvSpPr>
        <p:spPr>
          <a:xfrm>
            <a:off x="7327900" y="187325"/>
            <a:ext cx="365760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/>
          <a:p>
            <a:pPr marL="0" marR="0" lvl="0" indent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1" dirty="0">
                <a:solidFill>
                  <a:schemeClr val="accent2"/>
                </a:solidFill>
                <a:latin typeface="+mj-lt"/>
                <a:ea typeface="Lexend"/>
                <a:cs typeface="Lexend"/>
              </a:rPr>
              <a:t>Startup Logo</a:t>
            </a:r>
            <a:endParaRPr b="1" dirty="0">
              <a:solidFill>
                <a:schemeClr val="accent2"/>
              </a:solidFill>
              <a:latin typeface="+mj-lt"/>
              <a:ea typeface="Lexend"/>
              <a:cs typeface="Lexend"/>
            </a:endParaRPr>
          </a:p>
        </p:txBody>
      </p:sp>
    </p:spTree>
    <p:extLst>
      <p:ext uri="{BB962C8B-B14F-4D97-AF65-F5344CB8AC3E}">
        <p14:creationId xmlns:p14="http://schemas.microsoft.com/office/powerpoint/2010/main" val="4003191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20BDFEA-684D-4841-8C32-EB86334CDB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1500"/>
              <a:t>Show your future revenue and cost projections.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E973BC-7318-42CA-8968-818EA861FA2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152144" y="886968"/>
            <a:ext cx="8686800" cy="630936"/>
          </a:xfrm>
        </p:spPr>
        <p:txBody>
          <a:bodyPr/>
          <a:lstStyle/>
          <a:p>
            <a:r>
              <a:t>Revenue and Cost Base</a:t>
            </a:r>
            <a:endParaRPr lang="en-US"/>
          </a:p>
        </p:txBody>
      </p:sp>
      <p:graphicFrame>
        <p:nvGraphicFramePr>
          <p:cNvPr id="18" name="Chart Placeholder 17">
            <a:extLst>
              <a:ext uri="{FF2B5EF4-FFF2-40B4-BE49-F238E27FC236}">
                <a16:creationId xmlns:a16="http://schemas.microsoft.com/office/drawing/2014/main" id="{D4F48EE1-52E9-4C5C-A19D-F383FEB2CDEC}"/>
              </a:ext>
            </a:extLst>
          </p:cNvPr>
          <p:cNvGraphicFramePr>
            <a:graphicFrameLocks noGrp="1"/>
          </p:cNvGraphicFramePr>
          <p:nvPr>
            <p:ph type="chart" sz="quarter" idx="29"/>
            <p:extLst>
              <p:ext uri="{D42A27DB-BD31-4B8C-83A1-F6EECF244321}">
                <p14:modId xmlns:p14="http://schemas.microsoft.com/office/powerpoint/2010/main" val="605982932"/>
              </p:ext>
            </p:extLst>
          </p:nvPr>
        </p:nvGraphicFramePr>
        <p:xfrm>
          <a:off x="5651500" y="1701800"/>
          <a:ext cx="4572000" cy="3590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3FEA8E3-B8CA-4119-B3D3-2B98B15044A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800"/>
              </a:spcAft>
            </a:pPr>
            <a:r>
              <a:rPr sz="1200" dirty="0"/>
              <a:t>Total revenue by year.</a:t>
            </a:r>
            <a:endParaRPr lang="en-US" dirty="0"/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sz="1200" dirty="0"/>
              <a:t>Profit &amp; Loss (P&amp;L) overview.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sz="1200" dirty="0"/>
              <a:t>Revenue mix: e.g. 60% SaaS, 40% commission income.</a:t>
            </a:r>
            <a:endParaRPr lang="tr-TR" sz="1200" dirty="0"/>
          </a:p>
          <a:p>
            <a:pPr marL="36000" indent="0">
              <a:lnSpc>
                <a:spcPct val="100000"/>
              </a:lnSpc>
              <a:spcAft>
                <a:spcPts val="800"/>
              </a:spcAft>
              <a:buNone/>
            </a:pPr>
            <a:endParaRPr sz="12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B909A3-0EE7-4371-A2DD-387EC3E5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</p:spPr>
        <p:txBody>
          <a:bodyPr/>
          <a:lstStyle/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B46157-CD3B-4F0B-BF2B-3FA9A96633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</p:spPr>
        <p:txBody>
          <a:bodyPr/>
          <a:lstStyle/>
          <a:p>
            <a:r>
              <a:rPr lang="en-US"/>
              <a:t>dd/mm/yyyy</a:t>
            </a:r>
            <a:endParaRPr lang="en-US" dirty="0"/>
          </a:p>
        </p:txBody>
      </p:sp>
      <p:sp>
        <p:nvSpPr>
          <p:cNvPr id="4" name="Google Shape;92;p1">
            <a:extLst>
              <a:ext uri="{FF2B5EF4-FFF2-40B4-BE49-F238E27FC236}">
                <a16:creationId xmlns:a16="http://schemas.microsoft.com/office/drawing/2014/main" id="{842C4CD5-79C3-EDB0-F0E3-C2418A76021E}"/>
              </a:ext>
            </a:extLst>
          </p:cNvPr>
          <p:cNvSpPr>
            <a:spLocks noGrp="1"/>
          </p:cNvSpPr>
          <p:nvPr/>
        </p:nvSpPr>
        <p:spPr>
          <a:xfrm>
            <a:off x="7327900" y="187325"/>
            <a:ext cx="365760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/>
          <a:p>
            <a:pPr marL="0" marR="0" lvl="0" indent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1" dirty="0">
                <a:solidFill>
                  <a:schemeClr val="accent2"/>
                </a:solidFill>
                <a:latin typeface="+mj-lt"/>
                <a:ea typeface="Lexend"/>
                <a:cs typeface="Lexend"/>
              </a:rPr>
              <a:t>Startup Logo</a:t>
            </a:r>
            <a:endParaRPr b="1" dirty="0">
              <a:solidFill>
                <a:schemeClr val="accent2"/>
              </a:solidFill>
              <a:latin typeface="+mj-lt"/>
              <a:ea typeface="Lexend"/>
              <a:cs typeface="Lexend"/>
            </a:endParaRPr>
          </a:p>
        </p:txBody>
      </p:sp>
    </p:spTree>
    <p:extLst>
      <p:ext uri="{BB962C8B-B14F-4D97-AF65-F5344CB8AC3E}">
        <p14:creationId xmlns:p14="http://schemas.microsoft.com/office/powerpoint/2010/main" val="4165824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61E90B-8D26-4252-B716-656509B6BD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36192" y="1783080"/>
            <a:ext cx="8229600" cy="411480"/>
          </a:xfrm>
        </p:spPr>
        <p:txBody>
          <a:bodyPr/>
          <a:lstStyle/>
          <a:p>
            <a:pPr marL="0" indent="0">
              <a:buNone/>
            </a:pPr>
            <a:r>
              <a:t>Four clear, compelling points: why you want X to achieve Y.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FFCE1C-B3D9-435C-BCED-FCD38335C67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The Ask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BFF76-88F1-4B0B-B77C-5EF78ECD1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</p:spPr>
        <p:txBody>
          <a:bodyPr/>
          <a:lstStyle/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2CCB27-49E6-4663-983E-55F1F76E2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</p:spPr>
        <p:txBody>
          <a:bodyPr/>
          <a:lstStyle/>
          <a:p>
            <a:r>
              <a:rPr lang="en-US"/>
              <a:t>dd/mm/yyyy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536192" y="2468880"/>
            <a:ext cx="3977639" cy="1234440"/>
          </a:xfrm>
          <a:prstGeom prst="roundRect">
            <a:avLst>
              <a:gd name="adj" fmla="val 12000"/>
            </a:avLst>
          </a:prstGeom>
          <a:solidFill>
            <a:srgbClr val="0051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810512" y="2651760"/>
            <a:ext cx="3428999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</a:rPr>
              <a:t>Ask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10512" y="3063240"/>
            <a:ext cx="3428999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</a:rPr>
              <a:t>The amount you are asking for.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788151" y="2468880"/>
            <a:ext cx="3977639" cy="1234440"/>
          </a:xfrm>
          <a:prstGeom prst="roundRect">
            <a:avLst>
              <a:gd name="adj" fmla="val 12000"/>
            </a:avLst>
          </a:prstGeom>
          <a:solidFill>
            <a:srgbClr val="0051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62471" y="2651760"/>
            <a:ext cx="3428999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</a:rPr>
              <a:t>Ask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62471" y="3063240"/>
            <a:ext cx="3428999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</a:rPr>
              <a:t>The reason for your ask.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36192" y="3931920"/>
            <a:ext cx="3977639" cy="1234440"/>
          </a:xfrm>
          <a:prstGeom prst="roundRect">
            <a:avLst>
              <a:gd name="adj" fmla="val 12000"/>
            </a:avLst>
          </a:prstGeom>
          <a:solidFill>
            <a:srgbClr val="0051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810512" y="4114800"/>
            <a:ext cx="3428999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</a:rPr>
              <a:t>Ask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10512" y="4526280"/>
            <a:ext cx="3428999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</a:rPr>
              <a:t>What can you do better than your competitors? How will you outperform them?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88151" y="3931920"/>
            <a:ext cx="3977639" cy="1234440"/>
          </a:xfrm>
          <a:prstGeom prst="roundRect">
            <a:avLst>
              <a:gd name="adj" fmla="val 12000"/>
            </a:avLst>
          </a:prstGeom>
          <a:solidFill>
            <a:srgbClr val="8CC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062471" y="4114800"/>
            <a:ext cx="3428999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005160"/>
                </a:solidFill>
              </a:rPr>
              <a:t>Tagline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62471" y="4526280"/>
            <a:ext cx="3428999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005160"/>
                </a:solidFill>
              </a:rPr>
              <a:t>Finish with a memorable tagline.</a:t>
            </a:r>
          </a:p>
        </p:txBody>
      </p:sp>
      <p:sp>
        <p:nvSpPr>
          <p:cNvPr id="4" name="Google Shape;92;p1">
            <a:extLst>
              <a:ext uri="{FF2B5EF4-FFF2-40B4-BE49-F238E27FC236}">
                <a16:creationId xmlns:a16="http://schemas.microsoft.com/office/drawing/2014/main" id="{8DB179E1-1236-87EC-6951-21FBFDFBA642}"/>
              </a:ext>
            </a:extLst>
          </p:cNvPr>
          <p:cNvSpPr>
            <a:spLocks noGrp="1"/>
          </p:cNvSpPr>
          <p:nvPr/>
        </p:nvSpPr>
        <p:spPr>
          <a:xfrm>
            <a:off x="7327900" y="187325"/>
            <a:ext cx="365760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/>
          <a:p>
            <a:pPr marL="0" marR="0" lvl="0" indent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1" dirty="0">
                <a:solidFill>
                  <a:schemeClr val="accent2"/>
                </a:solidFill>
                <a:latin typeface="+mj-lt"/>
                <a:ea typeface="Lexend"/>
                <a:cs typeface="Lexend"/>
              </a:rPr>
              <a:t>Startup Logo</a:t>
            </a:r>
            <a:endParaRPr b="1" dirty="0">
              <a:solidFill>
                <a:schemeClr val="accent2"/>
              </a:solidFill>
              <a:latin typeface="+mj-lt"/>
              <a:ea typeface="Lexend"/>
              <a:cs typeface="Lexend"/>
            </a:endParaRPr>
          </a:p>
        </p:txBody>
      </p:sp>
    </p:spTree>
    <p:extLst>
      <p:ext uri="{BB962C8B-B14F-4D97-AF65-F5344CB8AC3E}">
        <p14:creationId xmlns:p14="http://schemas.microsoft.com/office/powerpoint/2010/main" val="4003191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874DD0-5B1F-4735-AD72-CB09846C68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Presenter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F02A8F-FE8B-4B1E-8629-C8D67A120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For more information: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7D113F-5004-4B33-BBF2-6E42B427B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hello@girisimim.com</a:t>
            </a:r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1C2F5BE-4580-4F06-A711-C3B4852BB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4500" y="1507550"/>
            <a:ext cx="4724400" cy="584775"/>
          </a:xfrm>
        </p:spPr>
        <p:txBody>
          <a:bodyPr/>
          <a:lstStyle/>
          <a:p>
            <a:r>
              <a:t>Questions &amp; Answers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EA6B9C0-E679-4CB4-BF42-4123E15EA2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49"/>
            <a:ext cx="2406650" cy="320675"/>
          </a:xfrm>
        </p:spPr>
        <p:txBody>
          <a:bodyPr/>
          <a:lstStyle/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6B144A-5BB0-4C06-B918-84B9534384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</p:spPr>
        <p:txBody>
          <a:bodyPr/>
          <a:lstStyle/>
          <a:p>
            <a:r>
              <a:rPr lang="en-US"/>
              <a:t>dd/mm/yyyy</a:t>
            </a:r>
            <a:endParaRPr lang="en-US" dirty="0"/>
          </a:p>
        </p:txBody>
      </p:sp>
      <p:sp>
        <p:nvSpPr>
          <p:cNvPr id="10" name="Google Shape;92;p1">
            <a:extLst>
              <a:ext uri="{FF2B5EF4-FFF2-40B4-BE49-F238E27FC236}">
                <a16:creationId xmlns:a16="http://schemas.microsoft.com/office/drawing/2014/main" id="{76BBD71C-C718-12C6-AC0C-711635452C3E}"/>
              </a:ext>
            </a:extLst>
          </p:cNvPr>
          <p:cNvSpPr>
            <a:spLocks noGrp="1"/>
          </p:cNvSpPr>
          <p:nvPr/>
        </p:nvSpPr>
        <p:spPr>
          <a:xfrm>
            <a:off x="3898900" y="390769"/>
            <a:ext cx="365760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/>
          <a:p>
            <a:pPr marL="0" marR="0" lvl="0" indent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200" b="1" dirty="0">
                <a:solidFill>
                  <a:schemeClr val="accent2"/>
                </a:solidFill>
                <a:latin typeface="+mj-lt"/>
                <a:ea typeface="Lexend"/>
                <a:cs typeface="Lexend"/>
              </a:rPr>
              <a:t>Startup Logo</a:t>
            </a:r>
            <a:endParaRPr b="1" dirty="0">
              <a:solidFill>
                <a:schemeClr val="accent2"/>
              </a:solidFill>
              <a:latin typeface="+mj-lt"/>
              <a:ea typeface="Lexend"/>
              <a:cs typeface="Lexend"/>
            </a:endParaRPr>
          </a:p>
        </p:txBody>
      </p:sp>
    </p:spTree>
    <p:extLst>
      <p:ext uri="{BB962C8B-B14F-4D97-AF65-F5344CB8AC3E}">
        <p14:creationId xmlns:p14="http://schemas.microsoft.com/office/powerpoint/2010/main" val="3123359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Placeholder 9">
            <a:extLst>
              <a:ext uri="{FF2B5EF4-FFF2-40B4-BE49-F238E27FC236}">
                <a16:creationId xmlns:a16="http://schemas.microsoft.com/office/drawing/2014/main" id="{5A41B2D4-657E-E41C-4EDA-1133783961BC}"/>
              </a:ext>
            </a:extLst>
          </p:cNvPr>
          <p:cNvGraphicFramePr>
            <a:graphicFrameLocks noGrp="1"/>
          </p:cNvGraphicFramePr>
          <p:nvPr>
            <p:ph type="tbl" sz="quarter" idx="19"/>
            <p:extLst>
              <p:ext uri="{D42A27DB-BD31-4B8C-83A1-F6EECF244321}">
                <p14:modId xmlns:p14="http://schemas.microsoft.com/office/powerpoint/2010/main" val="633981776"/>
              </p:ext>
            </p:extLst>
          </p:nvPr>
        </p:nvGraphicFramePr>
        <p:xfrm>
          <a:off x="1155700" y="1711325"/>
          <a:ext cx="8759952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3481041029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9077117"/>
                    </a:ext>
                  </a:extLst>
                </a:gridCol>
                <a:gridCol w="5925312">
                  <a:extLst>
                    <a:ext uri="{9D8B030D-6E8A-4147-A177-3AD203B41FA5}">
                      <a16:colId xmlns:a16="http://schemas.microsoft.com/office/drawing/2014/main" val="2374846332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r>
                        <a:rPr sz="1200" b="1"/>
                        <a:t>#</a:t>
                      </a:r>
                      <a:endParaRPr lang="en-US" dirty="0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200" b="1"/>
                        <a:t>Tip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200" b="1"/>
                        <a:t>Why it matters</a:t>
                      </a:r>
                      <a:endParaRPr lang="en-US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83928220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sz="1050" b="1"/>
                        <a:t>1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1"/>
                        <a:t>Use less text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0"/>
                        <a:t>Avoid writing too much. Ideally, your deck should support your spoken pitch.</a:t>
                      </a:r>
                      <a:endParaRPr lang="en-US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410854713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sz="1050" b="1"/>
                        <a:t>2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1"/>
                        <a:t>Make it visually appealing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0"/>
                        <a:t>Invest time in design. If you cannot do it yourself, find someone who can, or use tools such as Beautiful.ai.</a:t>
                      </a:r>
                      <a:endParaRPr lang="en-US" dirty="0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2815127918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sz="1050" b="1"/>
                        <a:t>3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1"/>
                        <a:t>Do not just send it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0"/>
                        <a:t>Seed investment depends on the founder's credibility, not the deck alone. Speak directly with investors.</a:t>
                      </a:r>
                      <a:endParaRPr lang="en-US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2379580515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sz="1050" b="1"/>
                        <a:t>4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1"/>
                        <a:t>Present your pitch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0"/>
                        <a:t>Even a 15-minute meeting in person or on Zoom lets you share more and gauge the investor's reaction.</a:t>
                      </a:r>
                      <a:endParaRPr lang="en-US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36705586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sz="1050" b="1"/>
                        <a:t>5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1"/>
                        <a:t>Avoid sending PDFs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0"/>
                        <a:t>Attachments lose control and viewing insights, and may reach competitors. Use tips 6 and 7 instead.</a:t>
                      </a:r>
                      <a:endParaRPr lang="en-US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36154077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sz="1050" b="1"/>
                        <a:t>6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1"/>
                        <a:t>Record yourself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0"/>
                        <a:t>Tools such as Loom or Descript show your slides and you speaking in a small video window.</a:t>
                      </a:r>
                      <a:endParaRPr lang="en-US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404012505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sz="1050" b="1"/>
                        <a:t>7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1"/>
                        <a:t>Use a cloud presentation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0"/>
                        <a:t>Tools such as DocSend let you share a password-protected link and track views per slide.</a:t>
                      </a:r>
                      <a:endParaRPr lang="en-US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2174396728"/>
                  </a:ext>
                </a:extLst>
              </a:tr>
            </a:tbl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7C6A1C3-E26B-4D79-B074-A51396D663D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152144" y="886968"/>
            <a:ext cx="8686800" cy="630936"/>
          </a:xfrm>
        </p:spPr>
        <p:txBody>
          <a:bodyPr/>
          <a:lstStyle/>
          <a:p>
            <a:r>
              <a:t>Tips to Keep in Mind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F94F60-FF73-4C51-8447-4A378E4E5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</p:spPr>
        <p:txBody>
          <a:bodyPr/>
          <a:lstStyle/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605E1-B243-4F1C-8393-3DFF8721F8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</p:spPr>
        <p:txBody>
          <a:bodyPr/>
          <a:lstStyle/>
          <a:p>
            <a:r>
              <a:rPr lang="en-US"/>
              <a:t>dd/mm/yyyy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73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662544-6EB1-43C9-BCEE-920338344851}"/>
              </a:ext>
            </a:extLst>
          </p:cNvPr>
          <p:cNvGraphicFramePr>
            <a:graphicFrameLocks noGrp="1"/>
          </p:cNvGraphicFramePr>
          <p:nvPr>
            <p:ph type="tbl" sz="quarter" idx="19"/>
            <p:extLst>
              <p:ext uri="{D42A27DB-BD31-4B8C-83A1-F6EECF244321}">
                <p14:modId xmlns:p14="http://schemas.microsoft.com/office/powerpoint/2010/main" val="2143120084"/>
              </p:ext>
            </p:extLst>
          </p:nvPr>
        </p:nvGraphicFramePr>
        <p:xfrm>
          <a:off x="1155700" y="1711325"/>
          <a:ext cx="8759952" cy="3337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667524783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3200293861"/>
                    </a:ext>
                  </a:extLst>
                </a:gridCol>
                <a:gridCol w="5650992">
                  <a:extLst>
                    <a:ext uri="{9D8B030D-6E8A-4147-A177-3AD203B41FA5}">
                      <a16:colId xmlns:a16="http://schemas.microsoft.com/office/drawing/2014/main" val="2598616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sz="1200" b="1"/>
                        <a:t>#</a:t>
                      </a:r>
                      <a:endParaRPr lang="en-US" dirty="0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200" b="1"/>
                        <a:t>Mistake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200" b="1"/>
                        <a:t>What to do instead</a:t>
                      </a:r>
                      <a:endParaRPr lang="en-US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395726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050" b="1"/>
                        <a:t>1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1"/>
                        <a:t>Too much focus on the product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0"/>
                        <a:t>Your product will change. What matters is your solution to a clearly defined, real problem.</a:t>
                      </a:r>
                      <a:endParaRPr lang="en-US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867536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050" b="1"/>
                        <a:t>2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1"/>
                        <a:t>Too little focus on the problem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0"/>
                        <a:t>Always start with the problem. Present it simply, with relevant statistics where possible.</a:t>
                      </a:r>
                      <a:endParaRPr lang="en-US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319600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050" b="1"/>
                        <a:t>3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1"/>
                        <a:t>Confusing product with solution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0"/>
                        <a:t>A solution is an approach; a product delivers it (e.g. iPhone 1 vs. iPhone 15).</a:t>
                      </a:r>
                      <a:endParaRPr lang="en-US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382832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050" b="1"/>
                        <a:t>4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1"/>
                        <a:t>Lack of validation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0"/>
                        <a:t>Talk to enough customers; do not rely only on feedback from people you already know.</a:t>
                      </a:r>
                      <a:endParaRPr lang="en-US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1220534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050" b="1"/>
                        <a:t>5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1"/>
                        <a:t>Poor market understanding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0"/>
                        <a:t>Know your market and all its players; your competitive position can be an advantage.</a:t>
                      </a:r>
                      <a:endParaRPr lang="en-US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4205795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050" b="1"/>
                        <a:t>6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1"/>
                        <a:t>Overcomplication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0"/>
                        <a:t>Focus on one problem, one solution, one product and one revenue stream.</a:t>
                      </a:r>
                      <a:endParaRPr lang="en-US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3533748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050" b="1"/>
                        <a:t>7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1"/>
                        <a:t>Unclear ask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0"/>
                        <a:t>State how much funding you need, what it is for and at what valuation.</a:t>
                      </a:r>
                      <a:endParaRPr lang="en-US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99755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sz="1050" b="1"/>
                        <a:t>8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1"/>
                        <a:t>Jargon overload</a:t>
                      </a:r>
                      <a:endParaRPr lang="en-US"/>
                    </a:p>
                  </a:txBody>
                  <a:tcPr marT="27432" marB="27432"/>
                </a:tc>
                <a:tc>
                  <a:txBody>
                    <a:bodyPr/>
                    <a:lstStyle/>
                    <a:p>
                      <a:r>
                        <a:rPr sz="1050" b="0"/>
                        <a:t>Use plain language; cut anything added merely to sound impressive.</a:t>
                      </a:r>
                      <a:endParaRPr lang="en-US"/>
                    </a:p>
                  </a:txBody>
                  <a:tcPr marT="27432" marB="27432"/>
                </a:tc>
                <a:extLst>
                  <a:ext uri="{0D108BD9-81ED-4DB2-BD59-A6C34878D82A}">
                    <a16:rowId xmlns:a16="http://schemas.microsoft.com/office/drawing/2014/main" val="559011193"/>
                  </a:ext>
                </a:extLst>
              </a:tr>
            </a:tbl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AB7A7D0-35F5-4E31-921C-2310D92240B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152144" y="886968"/>
            <a:ext cx="8686800" cy="630936"/>
          </a:xfrm>
        </p:spPr>
        <p:txBody>
          <a:bodyPr/>
          <a:lstStyle/>
          <a:p>
            <a:r>
              <a:t>Common Pitching Mistakes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E1A93C-2E80-412C-AB34-0985F5B404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</p:spPr>
        <p:txBody>
          <a:bodyPr/>
          <a:lstStyle/>
          <a:p>
            <a:r>
              <a:rPr lang="en-US"/>
              <a:t>Event – Location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6AD98E-CBBD-42C6-87D3-2E42DB9097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</p:spPr>
        <p:txBody>
          <a:bodyPr/>
          <a:lstStyle/>
          <a:p>
            <a:r>
              <a:rPr lang="en-US"/>
              <a:t>dd/mm/yyyy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492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55C90E-DFA5-448D-BE39-1A062664F9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Appendix Slides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AC1DDA-9310-45CE-AA5B-2C2956A673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pPr>
              <a:lnSpc>
                <a:spcPct val="100000"/>
              </a:lnSpc>
              <a:spcAft>
                <a:spcPts val="1400"/>
              </a:spcAft>
            </a:pPr>
            <a:r>
              <a:rPr sz="1500"/>
              <a:t>Do not overdo your appendix slides. Keep them meaningful and relevant.</a:t>
            </a:r>
            <a:endParaRPr lang="en-US" dirty="0"/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sz="1500"/>
              <a:t>When sharing through platforms such as DocSend, check whether people view these slides.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sz="1500"/>
              <a:t>If your appendix slides attract more views or viewing time, consider moving them into your main deck.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sz="1500"/>
              <a:t>This approach helps you refine your pitch deck as you progress through your funding round.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2B864F-6E79-4A87-AA8C-7FD33151D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89900" y="5505450"/>
            <a:ext cx="2262187" cy="320675"/>
          </a:xfrm>
        </p:spPr>
        <p:txBody>
          <a:bodyPr/>
          <a:lstStyle/>
          <a:p>
            <a:r>
              <a:rPr lang="en-US" dirty="0"/>
              <a:t>Event – Location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887B18-EAE0-4FCF-BB8A-369A971FA9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42100" y="5505449"/>
            <a:ext cx="1416050" cy="320675"/>
          </a:xfrm>
        </p:spPr>
        <p:txBody>
          <a:bodyPr/>
          <a:lstStyle/>
          <a:p>
            <a:r>
              <a:rPr lang="en-US"/>
              <a:t>dd/mm/yyyy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55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7684948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page v1">
  <a:themeElements>
    <a:clrScheme name="Excel4Pro">
      <a:dk1>
        <a:srgbClr val="54692C"/>
      </a:dk1>
      <a:lt1>
        <a:srgbClr val="FFFFFF"/>
      </a:lt1>
      <a:dk2>
        <a:srgbClr val="005160"/>
      </a:dk2>
      <a:lt2>
        <a:srgbClr val="C7D9DC"/>
      </a:lt2>
      <a:accent1>
        <a:srgbClr val="9E824C"/>
      </a:accent1>
      <a:accent2>
        <a:srgbClr val="8CC740"/>
      </a:accent2>
      <a:accent3>
        <a:srgbClr val="54692C"/>
      </a:accent3>
      <a:accent4>
        <a:srgbClr val="C7D9DC"/>
      </a:accent4>
      <a:accent5>
        <a:srgbClr val="DBEEC4"/>
      </a:accent5>
      <a:accent6>
        <a:srgbClr val="F3EDDD"/>
      </a:accent6>
      <a:hlink>
        <a:srgbClr val="005160"/>
      </a:hlink>
      <a:folHlink>
        <a:srgbClr val="005160"/>
      </a:folHlink>
    </a:clrScheme>
    <a:fontScheme name="Aptos 1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Title">
  <a:themeElements>
    <a:clrScheme name="Excel4Pro">
      <a:dk1>
        <a:srgbClr val="54692C"/>
      </a:dk1>
      <a:lt1>
        <a:srgbClr val="FFFFFF"/>
      </a:lt1>
      <a:dk2>
        <a:srgbClr val="005160"/>
      </a:dk2>
      <a:lt2>
        <a:srgbClr val="C7D9DC"/>
      </a:lt2>
      <a:accent1>
        <a:srgbClr val="9E824C"/>
      </a:accent1>
      <a:accent2>
        <a:srgbClr val="8CC740"/>
      </a:accent2>
      <a:accent3>
        <a:srgbClr val="54692C"/>
      </a:accent3>
      <a:accent4>
        <a:srgbClr val="C7D9DC"/>
      </a:accent4>
      <a:accent5>
        <a:srgbClr val="DBEEC4"/>
      </a:accent5>
      <a:accent6>
        <a:srgbClr val="F3EDDD"/>
      </a:accent6>
      <a:hlink>
        <a:srgbClr val="005160"/>
      </a:hlink>
      <a:folHlink>
        <a:srgbClr val="005160"/>
      </a:folHlink>
    </a:clrScheme>
    <a:fontScheme name="Aptos 1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1">
  <a:themeElements>
    <a:clrScheme name="Excel4Pro">
      <a:dk1>
        <a:srgbClr val="54692C"/>
      </a:dk1>
      <a:lt1>
        <a:srgbClr val="FFFFFF"/>
      </a:lt1>
      <a:dk2>
        <a:srgbClr val="005160"/>
      </a:dk2>
      <a:lt2>
        <a:srgbClr val="C7D9DC"/>
      </a:lt2>
      <a:accent1>
        <a:srgbClr val="005160"/>
      </a:accent1>
      <a:accent2>
        <a:srgbClr val="8CC740"/>
      </a:accent2>
      <a:accent3>
        <a:srgbClr val="54692C"/>
      </a:accent3>
      <a:accent4>
        <a:srgbClr val="C7D9DC"/>
      </a:accent4>
      <a:accent5>
        <a:srgbClr val="9E824C"/>
      </a:accent5>
      <a:accent6>
        <a:srgbClr val="F3EDDD"/>
      </a:accent6>
      <a:hlink>
        <a:srgbClr val="005160"/>
      </a:hlink>
      <a:folHlink>
        <a:srgbClr val="005160"/>
      </a:folHlink>
    </a:clrScheme>
    <a:fontScheme name="Aptos 1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Questions &amp; Answers">
  <a:themeElements>
    <a:clrScheme name="Excel4Pro">
      <a:dk1>
        <a:srgbClr val="54692C"/>
      </a:dk1>
      <a:lt1>
        <a:srgbClr val="FFFFFF"/>
      </a:lt1>
      <a:dk2>
        <a:srgbClr val="005160"/>
      </a:dk2>
      <a:lt2>
        <a:srgbClr val="C7D9DC"/>
      </a:lt2>
      <a:accent1>
        <a:srgbClr val="9E824C"/>
      </a:accent1>
      <a:accent2>
        <a:srgbClr val="8CC740"/>
      </a:accent2>
      <a:accent3>
        <a:srgbClr val="54692C"/>
      </a:accent3>
      <a:accent4>
        <a:srgbClr val="C7D9DC"/>
      </a:accent4>
      <a:accent5>
        <a:srgbClr val="DBEEC4"/>
      </a:accent5>
      <a:accent6>
        <a:srgbClr val="F3EDDD"/>
      </a:accent6>
      <a:hlink>
        <a:srgbClr val="005160"/>
      </a:hlink>
      <a:folHlink>
        <a:srgbClr val="005160"/>
      </a:folHlink>
    </a:clrScheme>
    <a:fontScheme name="Aptos 1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Partners">
  <a:themeElements>
    <a:clrScheme name="Excel4Pro">
      <a:dk1>
        <a:srgbClr val="54692C"/>
      </a:dk1>
      <a:lt1>
        <a:srgbClr val="FFFFFF"/>
      </a:lt1>
      <a:dk2>
        <a:srgbClr val="005160"/>
      </a:dk2>
      <a:lt2>
        <a:srgbClr val="C7D9DC"/>
      </a:lt2>
      <a:accent1>
        <a:srgbClr val="9E824C"/>
      </a:accent1>
      <a:accent2>
        <a:srgbClr val="8CC740"/>
      </a:accent2>
      <a:accent3>
        <a:srgbClr val="54692C"/>
      </a:accent3>
      <a:accent4>
        <a:srgbClr val="C7D9DC"/>
      </a:accent4>
      <a:accent5>
        <a:srgbClr val="DBEEC4"/>
      </a:accent5>
      <a:accent6>
        <a:srgbClr val="F3EDDD"/>
      </a:accent6>
      <a:hlink>
        <a:srgbClr val="005160"/>
      </a:hlink>
      <a:folHlink>
        <a:srgbClr val="005160"/>
      </a:folHlink>
    </a:clrScheme>
    <a:fontScheme name="Aptos 1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82a0382-7826-4ce8-86f4-c1980c8f95fa">
      <Terms xmlns="http://schemas.microsoft.com/office/infopath/2007/PartnerControls"/>
    </lcf76f155ced4ddcb4097134ff3c332f>
    <TaxCatchAll xmlns="e1d20ca5-6e9f-4d94-8a33-3f03279ce23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2577EB62EDACC74A9930D13F17C9DB60" ma:contentTypeVersion="13" ma:contentTypeDescription="Yeni belge oluşturun." ma:contentTypeScope="" ma:versionID="daf6d6ff5b56ee266b686222b1912420">
  <xsd:schema xmlns:xsd="http://www.w3.org/2001/XMLSchema" xmlns:xs="http://www.w3.org/2001/XMLSchema" xmlns:p="http://schemas.microsoft.com/office/2006/metadata/properties" xmlns:ns2="582a0382-7826-4ce8-86f4-c1980c8f95fa" xmlns:ns3="e1d20ca5-6e9f-4d94-8a33-3f03279ce236" targetNamespace="http://schemas.microsoft.com/office/2006/metadata/properties" ma:root="true" ma:fieldsID="39da27c176ace07ee74f00054026e3bd" ns2:_="" ns3:_="">
    <xsd:import namespace="582a0382-7826-4ce8-86f4-c1980c8f95fa"/>
    <xsd:import namespace="e1d20ca5-6e9f-4d94-8a33-3f03279ce2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2a0382-7826-4ce8-86f4-c1980c8f95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Resim Etiketleri" ma:readOnly="false" ma:fieldId="{5cf76f15-5ced-4ddc-b409-7134ff3c332f}" ma:taxonomyMulti="true" ma:sspId="f99f0912-3188-4d5c-b56b-5f6fc77e9d7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d20ca5-6e9f-4d94-8a33-3f03279ce23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97001dc-a4df-423d-ab73-f474f3f367ed}" ma:internalName="TaxCatchAll" ma:showField="CatchAllData" ma:web="e1d20ca5-6e9f-4d94-8a33-3f03279ce2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82839E-B412-4B62-80C8-8479D14AC6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CF7A8E-21C1-471F-94BE-FF561BB435A7}">
  <ds:schemaRefs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582a0382-7826-4ce8-86f4-c1980c8f95fa"/>
    <ds:schemaRef ds:uri="http://schemas.microsoft.com/office/infopath/2007/PartnerControls"/>
    <ds:schemaRef ds:uri="e1d20ca5-6e9f-4d94-8a33-3f03279ce236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E397B94-9419-4A18-BFD1-BF0C91F1E2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2a0382-7826-4ce8-86f4-c1980c8f95fa"/>
    <ds:schemaRef ds:uri="e1d20ca5-6e9f-4d94-8a33-3f03279ce2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10364</TotalTime>
  <Words>1283</Words>
  <Application>Microsoft Office PowerPoint</Application>
  <PresentationFormat>Özel</PresentationFormat>
  <Paragraphs>233</Paragraphs>
  <Slides>17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5</vt:i4>
      </vt:variant>
      <vt:variant>
        <vt:lpstr>Slayt Başlıkları</vt:lpstr>
      </vt:variant>
      <vt:variant>
        <vt:i4>17</vt:i4>
      </vt:variant>
    </vt:vector>
  </HeadingPairs>
  <TitlesOfParts>
    <vt:vector size="30" baseType="lpstr">
      <vt:lpstr>Aptos</vt:lpstr>
      <vt:lpstr>Aptos Black</vt:lpstr>
      <vt:lpstr>Aptos ExtraBold</vt:lpstr>
      <vt:lpstr>Aptos Light</vt:lpstr>
      <vt:lpstr>Arial</vt:lpstr>
      <vt:lpstr>Calibri</vt:lpstr>
      <vt:lpstr>Calibri Light</vt:lpstr>
      <vt:lpstr>Wingdings</vt:lpstr>
      <vt:lpstr>Cover page v1</vt:lpstr>
      <vt:lpstr>Section Title</vt:lpstr>
      <vt:lpstr>M1</vt:lpstr>
      <vt:lpstr>Questions &amp; Answers</vt:lpstr>
      <vt:lpstr>Partners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Questions &amp; Answers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Excel4Pro</dc:title>
  <dc:creator>Zozis Gat</dc:creator>
  <cp:lastModifiedBy>İlknur DİNÇ | YTU Yıldız Teknopark</cp:lastModifiedBy>
  <cp:revision>251</cp:revision>
  <dcterms:created xsi:type="dcterms:W3CDTF">2023-09-23T08:16:24Z</dcterms:created>
  <dcterms:modified xsi:type="dcterms:W3CDTF">2026-09-21T11:53:09Z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2023-09-22T00:00:00Z</vt:filetime>
  </property>
  <property fmtid="{D5CDD505-2E9C-101B-9397-08002B2CF9AE}" pid="3" name="Creator">
    <vt:lpwstr>Adobe InDesign 15.1 (Windows)</vt:lpwstr>
  </property>
  <property fmtid="{D5CDD505-2E9C-101B-9397-08002B2CF9AE}" pid="4" name="LastSaved">
    <vt:filetime>2023-09-23T00:00:00Z</vt:filetime>
  </property>
  <property fmtid="{D5CDD505-2E9C-101B-9397-08002B2CF9AE}" pid="5" name="Producer">
    <vt:lpwstr>Adobe PDF Library 15.0</vt:lpwstr>
  </property>
  <property fmtid="{D5CDD505-2E9C-101B-9397-08002B2CF9AE}" pid="6" name="ContentTypeId">
    <vt:lpwstr>0x0101002577EB62EDACC74A9930D13F17C9DB60</vt:lpwstr>
  </property>
  <property fmtid="{D5CDD505-2E9C-101B-9397-08002B2CF9AE}" pid="7" name="MediaServiceImageTags">
    <vt:lpwstr/>
  </property>
</Properties>
</file>